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56" r:id="rId3"/>
    <p:sldId id="260" r:id="rId4"/>
    <p:sldId id="261" r:id="rId5"/>
    <p:sldId id="262" r:id="rId6"/>
    <p:sldId id="276" r:id="rId7"/>
    <p:sldId id="27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49D"/>
    <a:srgbClr val="1F3E83"/>
    <a:srgbClr val="204582"/>
    <a:srgbClr val="A80000"/>
    <a:srgbClr val="244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67" y="-202"/>
      </p:cViewPr>
      <p:guideLst>
        <p:guide orient="horz" pos="217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bleStyles" Target="tableStyle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heme" Target="theme/theme1.xml" /><Relationship Id="rId5" Type="http://schemas.openxmlformats.org/officeDocument/2006/relationships/slide" Target="slides/slide4.xml" /><Relationship Id="rId10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presProps" Target="presProps.xml" 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 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11320-430E-4230-93BD-2036B2351057}" type="datetimeFigureOut">
              <a:rPr lang="ru-RU" smtClean="0"/>
              <a:t>26.08.2024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38E79-3714-4049-B016-4A5AB1C823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e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tion1.pptx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8.emf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sentation2.pptx" /><Relationship Id="rId2" Type="http://schemas.openxmlformats.org/officeDocument/2006/relationships/slideLayout" Target="../slideLayouts/slideLayout1.xml" /><Relationship Id="rId1" Type="http://schemas.openxmlformats.org/officeDocument/2006/relationships/vmlDrawing" Target="../drawings/vmlDrawing2.vml" /><Relationship Id="rId4" Type="http://schemas.openxmlformats.org/officeDocument/2006/relationships/image" Target="../media/image9.emf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3.png" /><Relationship Id="rId4" Type="http://schemas.openxmlformats.org/officeDocument/2006/relationships/image" Target="../media/image1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https://sportishka.com/uploads/posts/2022-04/1650477601_5-sportishka-com-p-gorod-orel-dostoprimechatelnosti-krasivo-f-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9" b="6580"/>
          <a:stretch>
            <a:fillRect/>
          </a:stretch>
        </p:blipFill>
        <p:spPr bwMode="auto">
          <a:xfrm>
            <a:off x="-3" y="-14636"/>
            <a:ext cx="12192003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Блок-схема: ручной ввод 15"/>
          <p:cNvSpPr/>
          <p:nvPr/>
        </p:nvSpPr>
        <p:spPr>
          <a:xfrm rot="16200000" flipV="1">
            <a:off x="-249755" y="252851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20 w 10000"/>
              <a:gd name="connsiteY0-2" fmla="*/ 6015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20 w 10000"/>
              <a:gd name="connsiteY4-10" fmla="*/ 6015 h 10000"/>
              <a:gd name="connsiteX0-11" fmla="*/ 2 w 10002"/>
              <a:gd name="connsiteY0-12" fmla="*/ 4336 h 10000"/>
              <a:gd name="connsiteX1-13" fmla="*/ 10002 w 10002"/>
              <a:gd name="connsiteY1-14" fmla="*/ 0 h 10000"/>
              <a:gd name="connsiteX2-15" fmla="*/ 10002 w 10002"/>
              <a:gd name="connsiteY2-16" fmla="*/ 10000 h 10000"/>
              <a:gd name="connsiteX3-17" fmla="*/ 2 w 10002"/>
              <a:gd name="connsiteY3-18" fmla="*/ 10000 h 10000"/>
              <a:gd name="connsiteX4-19" fmla="*/ 2 w 10002"/>
              <a:gd name="connsiteY4-20" fmla="*/ 43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gradFill flip="none" rotWithShape="1">
            <a:gsLst>
              <a:gs pos="50000">
                <a:srgbClr val="1F3E83"/>
              </a:gs>
              <a:gs pos="73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318733" y="90686"/>
            <a:ext cx="1299871" cy="1276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 txBox="1"/>
          <p:nvPr/>
        </p:nvSpPr>
        <p:spPr>
          <a:xfrm>
            <a:off x="1618602" y="43072"/>
            <a:ext cx="3275462" cy="1312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chemeClr val="bg1"/>
                </a:solidFill>
                <a:latin typeface="+mn-lt"/>
              </a:rPr>
              <a:t>Орловская область</a:t>
            </a:r>
          </a:p>
        </p:txBody>
      </p:sp>
      <p:sp>
        <p:nvSpPr>
          <p:cNvPr id="34" name="Блок-схема: ручной ввод 15"/>
          <p:cNvSpPr/>
          <p:nvPr/>
        </p:nvSpPr>
        <p:spPr>
          <a:xfrm rot="16200000" flipH="1">
            <a:off x="5568730" y="220096"/>
            <a:ext cx="6873025" cy="637351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20 w 10000"/>
              <a:gd name="connsiteY0-2" fmla="*/ 6015 h 10000"/>
              <a:gd name="connsiteX1-3" fmla="*/ 10000 w 10000"/>
              <a:gd name="connsiteY1-4" fmla="*/ 0 h 10000"/>
              <a:gd name="connsiteX2-5" fmla="*/ 10000 w 10000"/>
              <a:gd name="connsiteY2-6" fmla="*/ 10000 h 10000"/>
              <a:gd name="connsiteX3-7" fmla="*/ 0 w 10000"/>
              <a:gd name="connsiteY3-8" fmla="*/ 10000 h 10000"/>
              <a:gd name="connsiteX4-9" fmla="*/ 20 w 10000"/>
              <a:gd name="connsiteY4-10" fmla="*/ 6015 h 10000"/>
              <a:gd name="connsiteX0-11" fmla="*/ 2 w 10002"/>
              <a:gd name="connsiteY0-12" fmla="*/ 4336 h 10000"/>
              <a:gd name="connsiteX1-13" fmla="*/ 10002 w 10002"/>
              <a:gd name="connsiteY1-14" fmla="*/ 0 h 10000"/>
              <a:gd name="connsiteX2-15" fmla="*/ 10002 w 10002"/>
              <a:gd name="connsiteY2-16" fmla="*/ 10000 h 10000"/>
              <a:gd name="connsiteX3-17" fmla="*/ 2 w 10002"/>
              <a:gd name="connsiteY3-18" fmla="*/ 10000 h 10000"/>
              <a:gd name="connsiteX4-19" fmla="*/ 2 w 10002"/>
              <a:gd name="connsiteY4-20" fmla="*/ 4336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02" h="10000">
                <a:moveTo>
                  <a:pt x="2" y="4336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9" y="8672"/>
                  <a:pt x="-5" y="5664"/>
                  <a:pt x="2" y="4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7" y="145270"/>
            <a:ext cx="1052571" cy="1052571"/>
          </a:xfrm>
          <a:prstGeom prst="rect">
            <a:avLst/>
          </a:prstGeom>
        </p:spPr>
      </p:pic>
      <p:sp>
        <p:nvSpPr>
          <p:cNvPr id="15" name="Заголовок 1"/>
          <p:cNvSpPr txBox="1"/>
          <p:nvPr/>
        </p:nvSpPr>
        <p:spPr>
          <a:xfrm>
            <a:off x="7647305" y="2654300"/>
            <a:ext cx="4232275" cy="1990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A80000"/>
                </a:solidFill>
                <a:latin typeface="+mn-lt"/>
              </a:rPr>
              <a:t>КАРЬЕРНЫЕ КАРТЫ ВЫПУСКНИКА - ИНСТРУМЕНТ САМООПРЕДЕЛЕНИЯ И МОТИВАЦИИ К ОБУЧЕНИЮ СТУДЕНТА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4738" y="5284455"/>
            <a:ext cx="5285071" cy="1496934"/>
          </a:xfrm>
          <a:prstGeom prst="roundRect">
            <a:avLst/>
          </a:prstGeom>
          <a:gradFill flip="none" rotWithShape="1">
            <a:gsLst>
              <a:gs pos="4000">
                <a:srgbClr val="0196F0"/>
              </a:gs>
              <a:gs pos="48000">
                <a:srgbClr val="1F3E83"/>
              </a:gs>
              <a:gs pos="85000">
                <a:srgbClr val="1F3E83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/>
          <p:nvPr/>
        </p:nvSpPr>
        <p:spPr>
          <a:xfrm>
            <a:off x="6781165" y="5358765"/>
            <a:ext cx="4098925" cy="1144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Кирюхина Елена Николаевна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заместитель  директора по УВР</a:t>
            </a:r>
          </a:p>
          <a:p>
            <a:r>
              <a:rPr lang="ru-RU" sz="2000" dirty="0">
                <a:solidFill>
                  <a:schemeClr val="bg1"/>
                </a:solidFill>
                <a:latin typeface="+mn-lt"/>
              </a:rPr>
              <a:t>БПОУ ОО «Орловский автодорожный техникум»</a:t>
            </a:r>
          </a:p>
        </p:txBody>
      </p:sp>
      <p:sp>
        <p:nvSpPr>
          <p:cNvPr id="18" name="Заголовок 1"/>
          <p:cNvSpPr txBox="1"/>
          <p:nvPr/>
        </p:nvSpPr>
        <p:spPr>
          <a:xfrm>
            <a:off x="-332786" y="2142479"/>
            <a:ext cx="4995336" cy="13044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СОВРЕМЕННАЯ ПРОФОРИЕНТАЦИЯ: 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СИНТЕЗ ВОСПИТАНИЯ </a:t>
            </a:r>
          </a:p>
          <a:p>
            <a:pPr algn="ctr">
              <a:lnSpc>
                <a:spcPct val="100000"/>
              </a:lnSpc>
            </a:pPr>
            <a:r>
              <a:rPr lang="ru-RU" sz="28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 САМООПРЕДЕЛЕНИЯ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221072"/>
            <a:ext cx="397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endParaRPr lang="ru-RU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«Августовское» совещание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работников образования </a:t>
            </a:r>
          </a:p>
          <a:p>
            <a:pPr algn="ctr">
              <a:lnSpc>
                <a:spcPct val="100000"/>
              </a:lnSpc>
            </a:pPr>
            <a:r>
              <a:rPr lang="ru-RU" dirty="0">
                <a:solidFill>
                  <a:schemeClr val="bg1"/>
                </a:solidFill>
                <a:cs typeface="Times New Roman" panose="02020603050405020304" pitchFamily="18" charset="0"/>
              </a:rPr>
              <a:t>Орловской области в 2024 году</a:t>
            </a:r>
            <a:endParaRPr lang="en-US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3" name="Заголовок 1"/>
          <p:cNvSpPr txBox="1"/>
          <p:nvPr/>
        </p:nvSpPr>
        <p:spPr>
          <a:xfrm>
            <a:off x="8390264" y="412706"/>
            <a:ext cx="3595659" cy="663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244898"/>
                </a:solidFill>
                <a:latin typeface="+mn-lt"/>
                <a:cs typeface="Times New Roman" panose="02020603050405020304" pitchFamily="18" charset="0"/>
              </a:rPr>
              <a:t>ДЕПАРТАМЕНТ ОБРАЗОВАНИЯ ОРЛОВСКОЙ ОБЛАСТИ</a:t>
            </a:r>
          </a:p>
        </p:txBody>
      </p:sp>
      <p:sp>
        <p:nvSpPr>
          <p:cNvPr id="24" name="Заголовок 1"/>
          <p:cNvSpPr txBox="1"/>
          <p:nvPr/>
        </p:nvSpPr>
        <p:spPr>
          <a:xfrm>
            <a:off x="8143465" y="1081250"/>
            <a:ext cx="3258258" cy="7356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244898"/>
                </a:solidFill>
                <a:latin typeface="+mn-lt"/>
              </a:rPr>
              <a:t>БУ ОО ДПО «ИНСТИТУТ РАЗВИТИЯ ОБРАЗОВАНИЯ»</a:t>
            </a:r>
          </a:p>
        </p:txBody>
      </p:sp>
      <p:pic>
        <p:nvPicPr>
          <p:cNvPr id="1026" name="Picture 2" descr="C:\Users\3\Documents\ФОТОШОП И ПРОЧЕЕ\Литвиновой\ВК материалы\ВК материалы\аватары-логотипы\логотип-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050" y="3894218"/>
            <a:ext cx="1464815" cy="146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00" y="154305"/>
            <a:ext cx="11633835" cy="1441450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1231265" y="217805"/>
            <a:ext cx="10229215" cy="157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ОБРАЗОВАТЕЛЬНЫЙ КЛАСТЕР СПО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«ПРАВООХРАНИТЕЛЬНАЯ СФЕРА И УПРАВЛЕНИЕ»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11187" r="8940" b="10743"/>
          <a:stretch>
            <a:fillRect/>
          </a:stretch>
        </p:blipFill>
        <p:spPr>
          <a:xfrm>
            <a:off x="483235" y="1979930"/>
            <a:ext cx="2701290" cy="2529840"/>
          </a:xfrm>
          <a:prstGeom prst="rect">
            <a:avLst/>
          </a:prstGeom>
        </p:spPr>
      </p:pic>
      <p:pic>
        <p:nvPicPr>
          <p:cNvPr id="2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215" y="1892935"/>
            <a:ext cx="3509010" cy="2875915"/>
          </a:xfrm>
          <a:prstGeom prst="rect">
            <a:avLst/>
          </a:prstGeom>
        </p:spPr>
      </p:pic>
      <p:pic>
        <p:nvPicPr>
          <p:cNvPr id="4" name="Изображение 3" descr="x7JkfCtTKy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955" y="1892935"/>
            <a:ext cx="3833495" cy="28759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КАРЬЕРНАЯ КАРТА ВЫПУСКНИКА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57225" y="1310640"/>
            <a:ext cx="4916805" cy="48628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Карьерная карта - </a:t>
            </a: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визуальное воплощение, наглядно показывающее возможные траектории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карьерного роста молодого специалиста. Личный навигатор для достижения желаемой цели,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i="1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ориентир, создающий мотивацию для выпускника в процессе обучения.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800" i="1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957570" y="1310640"/>
            <a:ext cx="6882130" cy="1998345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ru-RU"/>
            </a:defPPr>
            <a:lvl1pPr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Цели: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-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создание мотивирующих факторов для построения успешной карьеры студента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образовательные организации СПО;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- повышение качества профессионального образования и целенаправленное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качественное трудоустройство.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2400" b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2" name="Рисунок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6" t="11187" r="8940" b="10743"/>
          <a:stretch>
            <a:fillRect/>
          </a:stretch>
        </p:blipFill>
        <p:spPr>
          <a:xfrm>
            <a:off x="6236335" y="4067810"/>
            <a:ext cx="4958080" cy="2529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1590103" y="1347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ЗАДАЧИ КАРЬЕРНОЙ КАРТЫ</a:t>
            </a:r>
          </a:p>
        </p:txBody>
      </p:sp>
      <p:sp>
        <p:nvSpPr>
          <p:cNvPr id="14" name="Объект 2"/>
          <p:cNvSpPr txBox="1"/>
          <p:nvPr/>
        </p:nvSpPr>
        <p:spPr bwMode="auto">
          <a:xfrm>
            <a:off x="5636140" y="1472099"/>
            <a:ext cx="6176631" cy="113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Объект 2"/>
          <p:cNvSpPr txBox="1"/>
          <p:nvPr/>
        </p:nvSpPr>
        <p:spPr bwMode="auto">
          <a:xfrm>
            <a:off x="5636139" y="3031574"/>
            <a:ext cx="6176631" cy="113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Объект 2"/>
          <p:cNvSpPr txBox="1"/>
          <p:nvPr/>
        </p:nvSpPr>
        <p:spPr bwMode="auto">
          <a:xfrm>
            <a:off x="5636138" y="4378049"/>
            <a:ext cx="6176631" cy="1133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458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502285" y="1219835"/>
            <a:ext cx="11042650" cy="502348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800"/>
              <a:t>       </a:t>
            </a:r>
            <a:r>
              <a:rPr sz="2800"/>
              <a:t>Держит фокус студента на будущих карьерных достижениях. Показывает многообразие профессиональной и личной реализации в рамках выбранной отрасли, формирует цель и обозначает сроки ее достижения.</a:t>
            </a:r>
          </a:p>
          <a:p>
            <a:endParaRPr sz="2800"/>
          </a:p>
          <a:p>
            <a:r>
              <a:rPr lang="ru-RU" sz="2800"/>
              <a:t>      </a:t>
            </a:r>
            <a:r>
              <a:rPr sz="2800"/>
              <a:t>Помогает взять ответственность за личное карьерное развитие. </a:t>
            </a:r>
          </a:p>
          <a:p>
            <a:r>
              <a:rPr lang="ru-RU" sz="2800"/>
              <a:t>      </a:t>
            </a:r>
          </a:p>
          <a:p>
            <a:r>
              <a:rPr lang="ru-RU" sz="2800"/>
              <a:t>      </a:t>
            </a:r>
            <a:r>
              <a:rPr sz="2800"/>
              <a:t>Разбивает глобальную карьерную цель на задачи, создает мотивационные условия для размышления над этапами жизненного пути.</a:t>
            </a:r>
          </a:p>
          <a:p>
            <a:pPr algn="ctr"/>
            <a:endParaRPr sz="2800" u="sng">
              <a:solidFill>
                <a:schemeClr val="accent1"/>
              </a:solidFill>
            </a:endParaRPr>
          </a:p>
        </p:txBody>
      </p:sp>
      <p:pic>
        <p:nvPicPr>
          <p:cNvPr id="46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6" y="1309212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1" y="3428842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adamsmanor.net/wp-content/uploads/2018/04/pen-paper-icon-pngcreate-icon-free-png-and-vector-of-pen-paper-icon-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6" y="4256247"/>
            <a:ext cx="3238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ПРИМЕРЫ КАРЬЕРНЫХ КАРТ </a:t>
            </a:r>
          </a:p>
        </p:txBody>
      </p:sp>
      <p:graphicFrame>
        <p:nvGraphicFramePr>
          <p:cNvPr id="2" name="Объект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17245" y="1365885"/>
          <a:ext cx="10783570" cy="5085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4587240" imgH="2575560" progId="PowerPoint.Show.12">
                  <p:embed/>
                </p:oleObj>
              </mc:Choice>
              <mc:Fallback>
                <p:oleObj r:id="rId3" imgW="4587240" imgH="2575560" progId="PowerPoint.Show.12">
                  <p:embed/>
                  <p:pic>
                    <p:nvPicPr>
                      <p:cNvPr id="2" name="Объект 1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7245" y="1365885"/>
                        <a:ext cx="10783570" cy="5085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25" y="134647"/>
            <a:ext cx="11633765" cy="1024197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2"/>
          <p:cNvSpPr txBox="1"/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altLang="ru-RU" sz="3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ПРИМЕРЫ КАРЬЕРНЫХ КАРТ </a:t>
            </a: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1000" y="1158875"/>
          <a:ext cx="11212830" cy="5356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r:id="rId3" imgW="4587240" imgH="2575560" progId="PowerPoint.Show.12">
                  <p:embed/>
                </p:oleObj>
              </mc:Choice>
              <mc:Fallback>
                <p:oleObj r:id="rId3" imgW="4587240" imgH="2575560" progId="PowerPoint.Show.12">
                  <p:embed/>
                  <p:pic>
                    <p:nvPicPr>
                      <p:cNvPr id="3" name="Объект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158875"/>
                        <a:ext cx="11212830" cy="5356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>
              <a:buNone/>
            </a:pPr>
            <a:endParaRPr lang="ru-RU" altLang="en-US"/>
          </a:p>
          <a:p>
            <a:pPr marL="0" indent="0" algn="ctr">
              <a:buNone/>
            </a:pPr>
            <a:r>
              <a:rPr u="sng">
                <a:solidFill>
                  <a:schemeClr val="accent1"/>
                </a:solidFill>
                <a:sym typeface="+mn-ea"/>
              </a:rPr>
              <a:t>https://adt-prof.obr57.ru/cariercart/</a:t>
            </a:r>
            <a:endParaRPr lang="ru-RU" altLang="en-US"/>
          </a:p>
        </p:txBody>
      </p:sp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t="6427" r="5884" b="3890"/>
          <a:stretch>
            <a:fillRect/>
          </a:stretch>
        </p:blipFill>
        <p:spPr>
          <a:xfrm>
            <a:off x="8962390" y="2040890"/>
            <a:ext cx="1757045" cy="180276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405" y="2268220"/>
            <a:ext cx="2082165" cy="2082165"/>
          </a:xfrm>
          <a:prstGeom prst="rect">
            <a:avLst/>
          </a:prstGeom>
        </p:spPr>
      </p:pic>
      <p:sp>
        <p:nvSpPr>
          <p:cNvPr id="7" name="Заголовок 2"/>
          <p:cNvSpPr txBox="1"/>
          <p:nvPr/>
        </p:nvSpPr>
        <p:spPr bwMode="auto">
          <a:xfrm>
            <a:off x="1520888" y="96665"/>
            <a:ext cx="8696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ru-RU" sz="2800" kern="12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alt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8200" y="236220"/>
            <a:ext cx="10515600" cy="1212850"/>
          </a:xfrm>
          <a:prstGeom prst="rect">
            <a:avLst/>
          </a:prstGeom>
          <a:gradFill flip="none" rotWithShape="1">
            <a:gsLst>
              <a:gs pos="43000">
                <a:srgbClr val="1F3E83"/>
              </a:gs>
              <a:gs pos="92000">
                <a:srgbClr val="0196F0">
                  <a:shade val="67500"/>
                  <a:satMod val="115000"/>
                </a:srgbClr>
              </a:gs>
              <a:gs pos="100000">
                <a:srgbClr val="0196F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3600"/>
              <a:t>НАШИ КОНТАКТНЫЕ ДАННЫЕ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5" y="2161540"/>
            <a:ext cx="1181735" cy="134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8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4815" y="2705100"/>
            <a:ext cx="1483360" cy="72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1485</Words>
  <Application>Microsoft Office PowerPoint</Application>
  <PresentationFormat>Широкоэкранный</PresentationFormat>
  <Paragraphs>71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Блинкова Татьяна</cp:lastModifiedBy>
  <cp:revision>33</cp:revision>
  <dcterms:created xsi:type="dcterms:W3CDTF">2021-08-11T07:30:00Z</dcterms:created>
  <dcterms:modified xsi:type="dcterms:W3CDTF">2024-08-26T12:22:29Z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38F41615BD9045C396E86FA911F341EE_13</vt:lpwstr>
  </property>
  <property fmtid="{D5CDD505-2E9C-101B-9397-08002B2CF9AE}" pid="3" name="KSOProductBuildVer">
    <vt:lpwstr>1049-12.2.0.17562</vt:lpwstr>
  </property>
</Properties>
</file>