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sldIdLst>
    <p:sldId id="266" r:id="rId4"/>
    <p:sldId id="268" r:id="rId5"/>
    <p:sldId id="256" r:id="rId6"/>
    <p:sldId id="269" r:id="rId7"/>
    <p:sldId id="258" r:id="rId8"/>
    <p:sldId id="259" r:id="rId9"/>
    <p:sldId id="271" r:id="rId10"/>
    <p:sldId id="272" r:id="rId11"/>
    <p:sldId id="260" r:id="rId12"/>
    <p:sldId id="273" r:id="rId13"/>
    <p:sldId id="274" r:id="rId14"/>
    <p:sldId id="276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F3E83"/>
    <a:srgbClr val="27549D"/>
    <a:srgbClr val="204582"/>
    <a:srgbClr val="A80000"/>
    <a:srgbClr val="24489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124" autoAdjust="0"/>
  </p:normalViewPr>
  <p:slideViewPr>
    <p:cSldViewPr snapToGrid="0" showGuides="1">
      <p:cViewPr>
        <p:scale>
          <a:sx n="69" d="100"/>
          <a:sy n="69" d="100"/>
        </p:scale>
        <p:origin x="-2070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06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998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1719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3704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3010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5460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0201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1635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7524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872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168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3629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6156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0803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7574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5884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5329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2218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384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3437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085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365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14670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03222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1051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860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648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720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610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743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324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824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884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11320-430E-4230-93BD-2036B2351057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26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11320-430E-4230-93BD-2036B23510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38E79-3714-4049-B016-4A5AB1C823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48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11320-430E-4230-93BD-2036B23510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38E79-3714-4049-B016-4A5AB1C823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22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10" Type="http://schemas.openxmlformats.org/officeDocument/2006/relationships/image" Target="../media/image1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2.png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orel-ds91.obr57.ru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https://sportishka.com/uploads/posts/2022-04/1650477601_5-sportishka-com-p-gorod-orel-dostoprimechatelnosti-krasivo-f-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929" b="6580"/>
          <a:stretch/>
        </p:blipFill>
        <p:spPr bwMode="auto">
          <a:xfrm>
            <a:off x="-3" y="-14636"/>
            <a:ext cx="12192003" cy="6858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Блок-схема: ручной ввод 15"/>
          <p:cNvSpPr/>
          <p:nvPr/>
        </p:nvSpPr>
        <p:spPr>
          <a:xfrm rot="16200000" flipV="1">
            <a:off x="-249755" y="252851"/>
            <a:ext cx="6873025" cy="637351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0 w 10000"/>
              <a:gd name="connsiteY0" fmla="*/ 60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0 w 10000"/>
              <a:gd name="connsiteY4" fmla="*/ 6015 h 10000"/>
              <a:gd name="connsiteX0" fmla="*/ 2 w 10002"/>
              <a:gd name="connsiteY0" fmla="*/ 4336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433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4336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9" y="8672"/>
                  <a:pt x="-5" y="5664"/>
                  <a:pt x="2" y="4336"/>
                </a:cubicBezTo>
                <a:close/>
              </a:path>
            </a:pathLst>
          </a:custGeom>
          <a:gradFill flip="none" rotWithShape="1">
            <a:gsLst>
              <a:gs pos="50000">
                <a:srgbClr val="1F3E83"/>
              </a:gs>
              <a:gs pos="73000">
                <a:srgbClr val="0196F0">
                  <a:shade val="67500"/>
                  <a:satMod val="115000"/>
                </a:srgbClr>
              </a:gs>
              <a:gs pos="100000">
                <a:srgbClr val="0196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18733" y="90686"/>
            <a:ext cx="1299871" cy="127606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618602" y="43072"/>
            <a:ext cx="3275462" cy="1312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bg1"/>
                </a:solidFill>
                <a:latin typeface="+mn-lt"/>
              </a:rPr>
              <a:t>Орловская область</a:t>
            </a:r>
            <a:endParaRPr lang="ru-R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Блок-схема: ручной ввод 15"/>
          <p:cNvSpPr/>
          <p:nvPr/>
        </p:nvSpPr>
        <p:spPr>
          <a:xfrm rot="16200000" flipH="1">
            <a:off x="5568312" y="227607"/>
            <a:ext cx="6873025" cy="637351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0 w 10000"/>
              <a:gd name="connsiteY0" fmla="*/ 60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0 w 10000"/>
              <a:gd name="connsiteY4" fmla="*/ 6015 h 10000"/>
              <a:gd name="connsiteX0" fmla="*/ 2 w 10002"/>
              <a:gd name="connsiteY0" fmla="*/ 4336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433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4336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9" y="8672"/>
                  <a:pt x="-5" y="5664"/>
                  <a:pt x="2" y="43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dirty="0">
                <a:solidFill>
                  <a:schemeClr val="bg1"/>
                </a:solidFill>
                <a:latin typeface="Akzidenz-Grotesk Pro XBd Cnd" panose="02000506060000020004" pitchFamily="2" charset="0"/>
              </a:rPr>
              <a:t>«августовского» совещания работников </a:t>
            </a:r>
          </a:p>
          <a:p>
            <a:pPr algn="ctr">
              <a:lnSpc>
                <a:spcPct val="100000"/>
              </a:lnSpc>
            </a:pPr>
            <a:r>
              <a:rPr lang="ru-RU" dirty="0">
                <a:solidFill>
                  <a:schemeClr val="bg1"/>
                </a:solidFill>
                <a:latin typeface="Akzidenz-Grotesk Pro XBd Cnd" panose="02000506060000020004" pitchFamily="2" charset="0"/>
              </a:rPr>
              <a:t>образования Орловской области в 2024 году</a:t>
            </a:r>
            <a:endParaRPr lang="en-US" dirty="0">
              <a:solidFill>
                <a:schemeClr val="bg1"/>
              </a:solidFill>
              <a:latin typeface="Akzidenz-Grotesk Pro XBd Cnd" panose="02000506060000020004" pitchFamily="2" charset="0"/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7350926" y="3092906"/>
            <a:ext cx="4526992" cy="1991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dirty="0" smtClean="0">
                <a:solidFill>
                  <a:srgbClr val="27549D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27549D"/>
                </a:solidFill>
                <a:latin typeface="+mn-lt"/>
                <a:cs typeface="Times New Roman" pitchFamily="18" charset="0"/>
              </a:rPr>
              <a:t>СОВРЕМЕННАЯ ПРОФОРИЕНТАЦИЯ: СИНТЕЗ ВОСПИТАНИЯ </a:t>
            </a:r>
          </a:p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27549D"/>
                </a:solidFill>
                <a:latin typeface="+mn-lt"/>
                <a:cs typeface="Times New Roman" pitchFamily="18" charset="0"/>
              </a:rPr>
              <a:t>И САМООПРЕДЕЛЕНИЯ</a:t>
            </a:r>
            <a:endParaRPr lang="ru-RU" sz="3200" dirty="0">
              <a:solidFill>
                <a:srgbClr val="27549D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47" y="145270"/>
            <a:ext cx="1052571" cy="1052571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8390264" y="412706"/>
            <a:ext cx="3595659" cy="663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244898"/>
                </a:solidFill>
                <a:latin typeface="+mn-lt"/>
                <a:cs typeface="Times New Roman" pitchFamily="18" charset="0"/>
              </a:rPr>
              <a:t>ДЕПАРТАМЕНТ ОБРАЗОВАНИЯ ОРЛОВСКОЙ ОБЛАСТИ</a:t>
            </a:r>
            <a:endParaRPr lang="ru-RU" sz="1800" dirty="0">
              <a:solidFill>
                <a:srgbClr val="244898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-3" y="2102358"/>
            <a:ext cx="4978403" cy="1312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5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«Разговоры </a:t>
            </a:r>
            <a:r>
              <a:rPr lang="ru-RU" sz="35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о важном: </a:t>
            </a:r>
          </a:p>
          <a:p>
            <a:pPr algn="ctr">
              <a:lnSpc>
                <a:spcPct val="100000"/>
              </a:lnSpc>
            </a:pPr>
            <a:r>
              <a:rPr lang="ru-RU" sz="35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сфера образования</a:t>
            </a:r>
            <a:r>
              <a:rPr lang="ru-RU" sz="35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» </a:t>
            </a:r>
            <a:endParaRPr lang="ru-RU" sz="23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143465" y="1081250"/>
            <a:ext cx="3258258" cy="735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244898"/>
                </a:solidFill>
                <a:latin typeface="+mn-lt"/>
              </a:rPr>
              <a:t>БУ ОО ДПО «ИНСТИТУТ РАЗВИТИЯ ОБРАЗОВАНИЯ»</a:t>
            </a:r>
            <a:endParaRPr lang="ru-RU" sz="1800" dirty="0">
              <a:solidFill>
                <a:srgbClr val="244898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786" y="3623730"/>
            <a:ext cx="4190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«Августовское» совещание </a:t>
            </a:r>
          </a:p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работников образования </a:t>
            </a:r>
          </a:p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Орловской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области в 2024 году</a:t>
            </a:r>
            <a:endParaRPr lang="en-US" dirty="0">
              <a:solidFill>
                <a:schemeClr val="bg1"/>
              </a:solidFill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980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81025" y="134647"/>
            <a:ext cx="11633765" cy="1024197"/>
          </a:xfrm>
          <a:prstGeom prst="rect">
            <a:avLst/>
          </a:prstGeom>
          <a:gradFill flip="none" rotWithShape="1">
            <a:gsLst>
              <a:gs pos="43000">
                <a:srgbClr val="1F3E83"/>
              </a:gs>
              <a:gs pos="92000">
                <a:srgbClr val="0196F0">
                  <a:shade val="67500"/>
                  <a:satMod val="115000"/>
                </a:srgbClr>
              </a:gs>
              <a:gs pos="100000">
                <a:srgbClr val="0196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520888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Arial" pitchFamily="34" charset="0"/>
              </a:rPr>
              <a:t>Парикмахерское искусство.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sz="2400" smtClean="0">
                <a:solidFill>
                  <a:sysClr val="window" lastClr="FFFFFF"/>
                </a:solidFill>
                <a:latin typeface="Calibri"/>
              </a:rPr>
              <a:t>Практический этап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Arial" pitchFamily="34" charset="0"/>
              </a:rPr>
              <a:t>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07396" y="4372561"/>
            <a:ext cx="4548187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b="0" dirty="0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540" y="1398057"/>
            <a:ext cx="3327440" cy="2522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395223">
            <a:off x="3005186" y="4699159"/>
            <a:ext cx="2193857" cy="1645392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98" y="3950917"/>
            <a:ext cx="2386094" cy="2695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48" y="1381176"/>
            <a:ext cx="3229171" cy="2470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414225">
            <a:off x="4808785" y="4714386"/>
            <a:ext cx="2325700" cy="174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784" y="4138236"/>
            <a:ext cx="2865658" cy="250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F:\методические мероприятия\2021-2022\ИРО\парикмахерская\DSC_0001.jpg"/>
          <p:cNvPicPr>
            <a:picLocks noChangeAspect="1" noChangeArrowheads="1"/>
          </p:cNvPicPr>
          <p:nvPr/>
        </p:nvPicPr>
        <p:blipFill>
          <a:blip r:embed="rId8">
            <a:lum bright="20000" contrast="10000"/>
          </a:blip>
          <a:stretch>
            <a:fillRect/>
          </a:stretch>
        </p:blipFill>
        <p:spPr bwMode="auto">
          <a:xfrm>
            <a:off x="8222157" y="1384290"/>
            <a:ext cx="3153938" cy="2396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144"/>
          <a:stretch/>
        </p:blipFill>
        <p:spPr bwMode="auto">
          <a:xfrm>
            <a:off x="9402897" y="3887101"/>
            <a:ext cx="2250323" cy="2784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99" y="217326"/>
            <a:ext cx="83502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3063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81025" y="134647"/>
            <a:ext cx="11633765" cy="1024197"/>
          </a:xfrm>
          <a:prstGeom prst="rect">
            <a:avLst/>
          </a:prstGeom>
          <a:gradFill flip="none" rotWithShape="1">
            <a:gsLst>
              <a:gs pos="43000">
                <a:srgbClr val="1F3E83"/>
              </a:gs>
              <a:gs pos="92000">
                <a:srgbClr val="0196F0">
                  <a:shade val="67500"/>
                  <a:satMod val="115000"/>
                </a:srgbClr>
              </a:gs>
              <a:gs pos="100000">
                <a:srgbClr val="0196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520888" y="96665"/>
            <a:ext cx="106711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  <a:p>
            <a:pPr>
              <a:defRPr/>
            </a:pPr>
            <a:endParaRPr sz="3600">
              <a:solidFill>
                <a:sysClr val="window" lastClr="FFFFFF"/>
              </a:solidFill>
              <a:latin typeface="Calibri"/>
            </a:endParaRPr>
          </a:p>
          <a:p>
            <a:pPr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Arial" pitchFamily="34" charset="0"/>
              </a:rPr>
              <a:t>Чемпионат профессий: парикмахерское искусство. </a:t>
            </a:r>
            <a:r>
              <a:rPr sz="2400" b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Аналитическо </a:t>
            </a:r>
            <a:r>
              <a:rPr sz="2400" b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– презентационный  этап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70855" y="3449231"/>
            <a:ext cx="5254103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b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07396" y="4372561"/>
            <a:ext cx="4548187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b="0" dirty="0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758"/>
          <a:stretch/>
        </p:blipFill>
        <p:spPr bwMode="auto">
          <a:xfrm>
            <a:off x="6397300" y="3995294"/>
            <a:ext cx="2427658" cy="2726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160" r="8022"/>
          <a:stretch/>
        </p:blipFill>
        <p:spPr bwMode="auto">
          <a:xfrm>
            <a:off x="8997529" y="4066742"/>
            <a:ext cx="2864861" cy="2583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25" y="4149471"/>
            <a:ext cx="3627659" cy="2418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99" y="217326"/>
            <a:ext cx="83502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25" y="1198627"/>
            <a:ext cx="4035253" cy="2688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899" y="1329731"/>
            <a:ext cx="3754490" cy="25573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440" y="1329731"/>
            <a:ext cx="3832658" cy="25573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818626" y="4463714"/>
            <a:ext cx="2671510" cy="1781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4877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381025" y="134647"/>
            <a:ext cx="11633765" cy="1024197"/>
          </a:xfrm>
          <a:prstGeom prst="rect">
            <a:avLst/>
          </a:prstGeom>
          <a:gradFill flip="none" rotWithShape="1">
            <a:gsLst>
              <a:gs pos="43000">
                <a:srgbClr val="1F3E83"/>
              </a:gs>
              <a:gs pos="92000">
                <a:srgbClr val="0196F0">
                  <a:shade val="67500"/>
                  <a:satMod val="115000"/>
                </a:srgbClr>
              </a:gs>
              <a:gs pos="100000">
                <a:srgbClr val="0196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520888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sz="3600" dirty="0" smtClean="0">
                <a:solidFill>
                  <a:sysClr val="window" lastClr="FFFFFF"/>
                </a:solidFill>
              </a:rPr>
              <a:t>Анализ </a:t>
            </a:r>
            <a:r>
              <a:rPr sz="3600" smtClean="0">
                <a:solidFill>
                  <a:sysClr val="window" lastClr="FFFFFF"/>
                </a:solidFill>
              </a:rPr>
              <a:t>полученных результатов.</a:t>
            </a:r>
          </a:p>
          <a:p>
            <a:pPr>
              <a:defRPr/>
            </a:pPr>
            <a:r>
              <a:rPr sz="2400" b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Аналитическо – презентационный  этап</a:t>
            </a:r>
            <a:endParaRPr sz="2400" dirty="0">
              <a:solidFill>
                <a:sysClr val="window" lastClr="FFFFFF"/>
              </a:solidFill>
            </a:endParaRPr>
          </a:p>
        </p:txBody>
      </p:sp>
      <p:pic>
        <p:nvPicPr>
          <p:cNvPr id="11" name="Picture 217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94" y="1579418"/>
            <a:ext cx="5002014" cy="3073105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rot="16200000" flipV="1">
            <a:off x="7771792" y="2548629"/>
            <a:ext cx="2106395" cy="71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3" name="Прямоугольник 12"/>
          <p:cNvSpPr/>
          <p:nvPr/>
        </p:nvSpPr>
        <p:spPr>
          <a:xfrm rot="16200000">
            <a:off x="9349662" y="1088869"/>
            <a:ext cx="378556" cy="1141736"/>
          </a:xfrm>
          <a:prstGeom prst="rect">
            <a:avLst/>
          </a:prstGeom>
          <a:solidFill>
            <a:srgbClr val="A71515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srgbClr val="E52E2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9329850" y="1499831"/>
            <a:ext cx="410332" cy="1129905"/>
          </a:xfrm>
          <a:prstGeom prst="rect">
            <a:avLst/>
          </a:prstGeom>
          <a:solidFill>
            <a:srgbClr val="00458E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srgbClr val="00458E"/>
              </a:solidFill>
            </a:endParaRP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8986142" y="1439635"/>
            <a:ext cx="587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45</a:t>
            </a:r>
            <a:r>
              <a:rPr lang="en-US" altLang="ru-RU" sz="1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%</a:t>
            </a:r>
            <a:endParaRPr lang="ru-RU" altLang="ru-RU" sz="18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8971059" y="1859616"/>
            <a:ext cx="1115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42</a:t>
            </a:r>
            <a:r>
              <a:rPr lang="en-US" altLang="ru-RU" sz="1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%</a:t>
            </a:r>
            <a:endParaRPr lang="ru-RU" altLang="ru-RU" sz="18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9772998" y="4173918"/>
            <a:ext cx="403225" cy="2009775"/>
          </a:xfrm>
          <a:prstGeom prst="rect">
            <a:avLst/>
          </a:prstGeom>
          <a:solidFill>
            <a:srgbClr val="A71515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8957504" y="4993841"/>
            <a:ext cx="587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69</a:t>
            </a:r>
            <a:r>
              <a:rPr lang="en-US" altLang="ru-RU" sz="1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%</a:t>
            </a:r>
            <a:endParaRPr lang="ru-RU" altLang="ru-RU" sz="18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9843526" y="1450019"/>
            <a:ext cx="421725" cy="2197043"/>
          </a:xfrm>
          <a:prstGeom prst="rect">
            <a:avLst/>
          </a:prstGeom>
          <a:solidFill>
            <a:srgbClr val="A71515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9007840" y="2321788"/>
            <a:ext cx="587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85</a:t>
            </a:r>
            <a:r>
              <a:rPr lang="en-US" altLang="ru-RU" sz="1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%</a:t>
            </a:r>
            <a:endParaRPr lang="ru-RU" altLang="ru-RU" sz="18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9015510" y="2696008"/>
            <a:ext cx="406693" cy="548747"/>
          </a:xfrm>
          <a:prstGeom prst="rect">
            <a:avLst/>
          </a:prstGeom>
          <a:solidFill>
            <a:srgbClr val="00458E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srgbClr val="00458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6200000">
            <a:off x="9280405" y="5074164"/>
            <a:ext cx="377508" cy="1004887"/>
          </a:xfrm>
          <a:prstGeom prst="rect">
            <a:avLst/>
          </a:prstGeom>
          <a:solidFill>
            <a:srgbClr val="00458E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6200000" flipH="1">
            <a:off x="9198305" y="5585430"/>
            <a:ext cx="299039" cy="804862"/>
          </a:xfrm>
          <a:prstGeom prst="rect">
            <a:avLst/>
          </a:prstGeom>
          <a:solidFill>
            <a:srgbClr val="A71515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30" name="TextBox 33"/>
          <p:cNvSpPr txBox="1">
            <a:spLocks noChangeArrowheads="1"/>
          </p:cNvSpPr>
          <p:nvPr/>
        </p:nvSpPr>
        <p:spPr bwMode="auto">
          <a:xfrm>
            <a:off x="8970060" y="5409884"/>
            <a:ext cx="587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24</a:t>
            </a:r>
            <a:r>
              <a:rPr lang="en-US" altLang="ru-RU" sz="1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%</a:t>
            </a:r>
            <a:endParaRPr lang="ru-RU" altLang="ru-RU" sz="18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8971060" y="5782920"/>
            <a:ext cx="587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54</a:t>
            </a:r>
            <a:r>
              <a:rPr lang="en-US" altLang="ru-RU" sz="1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%</a:t>
            </a:r>
            <a:endParaRPr lang="ru-RU" altLang="ru-RU" sz="18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2" name="TextBox 35"/>
          <p:cNvSpPr txBox="1">
            <a:spLocks noChangeArrowheads="1"/>
          </p:cNvSpPr>
          <p:nvPr/>
        </p:nvSpPr>
        <p:spPr bwMode="auto">
          <a:xfrm>
            <a:off x="8943351" y="2785716"/>
            <a:ext cx="587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15</a:t>
            </a:r>
            <a:r>
              <a:rPr lang="en-US" altLang="ru-RU" sz="1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%</a:t>
            </a:r>
            <a:endParaRPr lang="ru-RU" altLang="ru-RU" sz="18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4" name="TextBox 37"/>
          <p:cNvSpPr txBox="1">
            <a:spLocks noChangeArrowheads="1"/>
          </p:cNvSpPr>
          <p:nvPr/>
        </p:nvSpPr>
        <p:spPr bwMode="auto">
          <a:xfrm>
            <a:off x="7256474" y="1113160"/>
            <a:ext cx="30290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srgbClr val="1F3E8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Представление о профессии  </a:t>
            </a:r>
            <a:endParaRPr lang="ru-RU" altLang="ru-RU" sz="1800" b="1" dirty="0">
              <a:solidFill>
                <a:srgbClr val="1F3E8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49"/>
          <p:cNvSpPr txBox="1">
            <a:spLocks noChangeArrowheads="1"/>
          </p:cNvSpPr>
          <p:nvPr/>
        </p:nvSpPr>
        <p:spPr bwMode="auto">
          <a:xfrm>
            <a:off x="5197656" y="1479683"/>
            <a:ext cx="35937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сентябрь 2023</a:t>
            </a:r>
            <a:endParaRPr lang="ru-RU" altLang="ru-RU" sz="18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50"/>
          <p:cNvSpPr txBox="1">
            <a:spLocks noChangeArrowheads="1"/>
          </p:cNvSpPr>
          <p:nvPr/>
        </p:nvSpPr>
        <p:spPr bwMode="auto">
          <a:xfrm>
            <a:off x="5380326" y="2286990"/>
            <a:ext cx="34003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май 2024</a:t>
            </a:r>
            <a:endParaRPr lang="ru-RU" altLang="ru-RU" sz="18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50"/>
          <p:cNvSpPr txBox="1">
            <a:spLocks noChangeArrowheads="1"/>
          </p:cNvSpPr>
          <p:nvPr/>
        </p:nvSpPr>
        <p:spPr bwMode="auto">
          <a:xfrm>
            <a:off x="7661564" y="3679667"/>
            <a:ext cx="24338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srgbClr val="1F3E8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Развитие компетенций</a:t>
            </a:r>
            <a:endParaRPr lang="ru-RU" altLang="ru-RU" sz="1800" b="1" dirty="0">
              <a:solidFill>
                <a:srgbClr val="1F3E8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50"/>
          <p:cNvSpPr txBox="1">
            <a:spLocks noChangeArrowheads="1"/>
          </p:cNvSpPr>
          <p:nvPr/>
        </p:nvSpPr>
        <p:spPr bwMode="auto">
          <a:xfrm>
            <a:off x="5445912" y="4071565"/>
            <a:ext cx="34003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сентябрь 2023</a:t>
            </a:r>
            <a:endParaRPr lang="ru-RU" altLang="ru-RU" sz="18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50"/>
          <p:cNvSpPr txBox="1">
            <a:spLocks noChangeArrowheads="1"/>
          </p:cNvSpPr>
          <p:nvPr/>
        </p:nvSpPr>
        <p:spPr bwMode="auto">
          <a:xfrm>
            <a:off x="5443610" y="4911860"/>
            <a:ext cx="34003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май 2024</a:t>
            </a:r>
            <a:endParaRPr lang="ru-RU" altLang="ru-RU" sz="18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50"/>
          <p:cNvSpPr txBox="1">
            <a:spLocks noChangeArrowheads="1"/>
          </p:cNvSpPr>
          <p:nvPr/>
        </p:nvSpPr>
        <p:spPr bwMode="auto">
          <a:xfrm>
            <a:off x="5457465" y="5755211"/>
            <a:ext cx="34003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Динамика</a:t>
            </a:r>
            <a:endParaRPr lang="ru-RU" altLang="ru-RU" sz="18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81025" y="4981224"/>
            <a:ext cx="50487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srgbClr val="00458E"/>
                </a:solidFill>
                <a:cs typeface="Arial" charset="0"/>
              </a:rPr>
              <a:t>Наблюдается положительная динамика</a:t>
            </a:r>
            <a:endParaRPr lang="ru-RU" sz="2400" b="1" i="1" dirty="0">
              <a:solidFill>
                <a:srgbClr val="00458E"/>
              </a:solidFill>
              <a:cs typeface="Arial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16200000">
            <a:off x="9068436" y="4007252"/>
            <a:ext cx="403225" cy="556671"/>
          </a:xfrm>
          <a:prstGeom prst="rect">
            <a:avLst/>
          </a:prstGeom>
          <a:solidFill>
            <a:srgbClr val="A71515"/>
          </a:solidFill>
          <a:ln w="25400" cap="flat" cmpd="sng" algn="ctr">
            <a:noFill/>
            <a:prstDash val="solid"/>
          </a:ln>
          <a:effectLst/>
        </p:spPr>
        <p:txBody>
          <a:bodyPr vert="vert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prstClr val="white"/>
                </a:solidFill>
                <a:cs typeface="Arial" panose="020B0604020202020204" pitchFamily="34" charset="0"/>
              </a:rPr>
              <a:t>15</a:t>
            </a:r>
            <a:r>
              <a:rPr lang="en-US" altLang="ru-RU" b="1" dirty="0" smtClean="0">
                <a:solidFill>
                  <a:prstClr val="white"/>
                </a:solidFill>
                <a:cs typeface="Arial" panose="020B0604020202020204" pitchFamily="34" charset="0"/>
              </a:rPr>
              <a:t>%</a:t>
            </a:r>
            <a:endParaRPr lang="ru-RU" altLang="ru-RU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 rot="16200000">
            <a:off x="9305404" y="4214186"/>
            <a:ext cx="377508" cy="1004887"/>
          </a:xfrm>
          <a:prstGeom prst="rect">
            <a:avLst/>
          </a:prstGeom>
          <a:solidFill>
            <a:srgbClr val="00458E"/>
          </a:solidFill>
          <a:ln w="25400" cap="flat" cmpd="sng" algn="ctr">
            <a:noFill/>
            <a:prstDash val="solid"/>
          </a:ln>
          <a:effectLst/>
        </p:spPr>
        <p:txBody>
          <a:bodyPr vert="vert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prstClr val="white"/>
                </a:solidFill>
                <a:cs typeface="Arial" panose="020B0604020202020204" pitchFamily="34" charset="0"/>
              </a:rPr>
              <a:t>25</a:t>
            </a:r>
            <a:r>
              <a:rPr lang="en-US" altLang="ru-RU" b="1" dirty="0" smtClean="0">
                <a:solidFill>
                  <a:prstClr val="white"/>
                </a:solidFill>
                <a:cs typeface="Arial" panose="020B0604020202020204" pitchFamily="34" charset="0"/>
              </a:rPr>
              <a:t>%</a:t>
            </a:r>
            <a:endParaRPr lang="ru-RU" altLang="ru-RU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28137" y="3244334"/>
            <a:ext cx="1529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prstClr val="white"/>
                </a:solidFill>
                <a:cs typeface="Arial" panose="020B0604020202020204" pitchFamily="34" charset="0"/>
              </a:rPr>
              <a:t>177</a:t>
            </a:r>
            <a:endParaRPr lang="ru-RU" altLang="ru-RU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09399" y="3228108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Динамика</a:t>
            </a:r>
            <a:endParaRPr lang="ru-RU" altLang="ru-RU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16200000">
            <a:off x="9309812" y="2904558"/>
            <a:ext cx="421725" cy="1095142"/>
          </a:xfrm>
          <a:prstGeom prst="rect">
            <a:avLst/>
          </a:prstGeom>
          <a:solidFill>
            <a:srgbClr val="A71515"/>
          </a:solidFill>
          <a:ln w="25400" cap="flat" cmpd="sng" algn="ctr">
            <a:noFill/>
            <a:prstDash val="solid"/>
          </a:ln>
          <a:effectLst/>
        </p:spPr>
        <p:txBody>
          <a:bodyPr vert="vert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prstClr val="white"/>
                </a:solidFill>
                <a:cs typeface="Arial" panose="020B0604020202020204" pitchFamily="34" charset="0"/>
              </a:rPr>
              <a:t>40</a:t>
            </a:r>
            <a:r>
              <a:rPr lang="en-US" altLang="ru-RU" b="1" dirty="0" smtClean="0">
                <a:solidFill>
                  <a:prstClr val="white"/>
                </a:solidFill>
                <a:cs typeface="Arial" panose="020B0604020202020204" pitchFamily="34" charset="0"/>
              </a:rPr>
              <a:t>%</a:t>
            </a:r>
            <a:endParaRPr lang="ru-RU" altLang="ru-RU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6200000" flipH="1">
            <a:off x="7571516" y="6407733"/>
            <a:ext cx="263236" cy="249381"/>
          </a:xfrm>
          <a:prstGeom prst="rect">
            <a:avLst/>
          </a:prstGeom>
          <a:solidFill>
            <a:srgbClr val="A71515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6200000">
            <a:off x="9775815" y="6392439"/>
            <a:ext cx="263235" cy="252247"/>
          </a:xfrm>
          <a:prstGeom prst="rect">
            <a:avLst/>
          </a:prstGeom>
          <a:solidFill>
            <a:srgbClr val="00458E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srgbClr val="00458E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991601" y="6306188"/>
            <a:ext cx="16177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- средний уровень</a:t>
            </a:r>
            <a:endParaRPr lang="ru-RU" sz="16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7802582" y="6317673"/>
            <a:ext cx="1806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latin typeface="Arial Narrow" panose="020B060602020203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высокий уровень</a:t>
            </a:r>
            <a:endParaRPr lang="ru-RU" sz="1600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rot="16200000" flipV="1">
            <a:off x="7813356" y="5125575"/>
            <a:ext cx="2106395" cy="71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99" y="217326"/>
            <a:ext cx="83502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8169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81024" y="902697"/>
            <a:ext cx="11633765" cy="1194091"/>
          </a:xfrm>
          <a:prstGeom prst="rect">
            <a:avLst/>
          </a:prstGeom>
          <a:gradFill flip="none" rotWithShape="1">
            <a:gsLst>
              <a:gs pos="43000">
                <a:srgbClr val="1F3E83"/>
              </a:gs>
              <a:gs pos="92000">
                <a:srgbClr val="0196F0">
                  <a:shade val="67500"/>
                  <a:satMod val="115000"/>
                </a:srgbClr>
              </a:gs>
              <a:gs pos="100000">
                <a:srgbClr val="0196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381025" y="1260330"/>
            <a:ext cx="11506174" cy="84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sz="3600" b="1" dirty="0">
                <a:solidFill>
                  <a:sysClr val="window" lastClr="FFFFFF"/>
                </a:solidFill>
              </a:rPr>
              <a:t>СПАСИБО ЗА ВНИМАНИЕ!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57651" y="1521284"/>
            <a:ext cx="785712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i="1" dirty="0">
              <a:solidFill>
                <a:prstClr val="black"/>
              </a:solidFill>
            </a:endParaRPr>
          </a:p>
          <a:p>
            <a:endParaRPr lang="ru-RU" sz="1600" b="1" i="1" dirty="0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  <a:p>
            <a:endParaRPr lang="ru-RU" sz="1600" i="1" dirty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7141" y="2546155"/>
            <a:ext cx="58830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A71515"/>
                </a:solidFill>
                <a:cs typeface="Arial" panose="020B0604020202020204" pitchFamily="34" charset="0"/>
              </a:rPr>
              <a:t>Приглашаем к совместной работе</a:t>
            </a:r>
            <a:r>
              <a:rPr lang="ru-RU" dirty="0" smtClean="0">
                <a:solidFill>
                  <a:srgbClr val="A71515"/>
                </a:solidFill>
                <a:cs typeface="Arial" charset="0"/>
              </a:rPr>
              <a:t> </a:t>
            </a:r>
            <a:endParaRPr lang="en-US" dirty="0" smtClean="0">
              <a:solidFill>
                <a:srgbClr val="A71515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A71515"/>
                </a:solidFill>
                <a:cs typeface="Arial" panose="020B0604020202020204" pitchFamily="34" charset="0"/>
              </a:rPr>
              <a:t>Сайт</a:t>
            </a:r>
            <a:r>
              <a:rPr lang="ru-RU" dirty="0" smtClean="0">
                <a:solidFill>
                  <a:srgbClr val="A71515"/>
                </a:solidFill>
                <a:cs typeface="Arial" charset="0"/>
              </a:rPr>
              <a:t> 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 smtClean="0">
                <a:solidFill>
                  <a:srgbClr val="0066FF"/>
                </a:solidFill>
                <a:cs typeface="Arial" charset="0"/>
                <a:hlinkClick r:id="rId2"/>
              </a:rPr>
              <a:t>https://orel-ds91.obr57.ru/</a:t>
            </a:r>
            <a:endParaRPr lang="ru-RU" b="1" i="1" dirty="0" smtClean="0">
              <a:solidFill>
                <a:srgbClr val="0066FF"/>
              </a:solidFill>
              <a:cs typeface="Arial" charset="0"/>
            </a:endParaRP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A71515"/>
                </a:solidFill>
                <a:cs typeface="Arial" panose="020B0604020202020204" pitchFamily="34" charset="0"/>
              </a:rPr>
              <a:t>ВК</a:t>
            </a:r>
            <a:r>
              <a:rPr lang="ru-RU" dirty="0" smtClean="0">
                <a:solidFill>
                  <a:srgbClr val="A71515"/>
                </a:solidFill>
                <a:cs typeface="Arial" charset="0"/>
              </a:rPr>
              <a:t> 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 smtClean="0">
                <a:solidFill>
                  <a:srgbClr val="0066FF"/>
                </a:solidFill>
                <a:cs typeface="Arial" panose="020B0604020202020204" pitchFamily="34" charset="0"/>
              </a:rPr>
              <a:t>https://vk.com/sad91_orel</a:t>
            </a:r>
            <a:r>
              <a:rPr lang="en-US" b="1" dirty="0" smtClean="0">
                <a:solidFill>
                  <a:srgbClr val="C0504D">
                    <a:lumMod val="75000"/>
                  </a:srgbClr>
                </a:solidFill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rgbClr val="C0504D">
                    <a:lumMod val="75000"/>
                  </a:srgbClr>
                </a:solidFill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A71515"/>
                </a:solidFill>
                <a:cs typeface="Arial" panose="020B0604020202020204" pitchFamily="34" charset="0"/>
              </a:rPr>
              <a:t>Адрес электронной почты</a:t>
            </a:r>
            <a:r>
              <a:rPr lang="en-US" b="1" dirty="0" smtClean="0">
                <a:solidFill>
                  <a:srgbClr val="C0504D">
                    <a:lumMod val="75000"/>
                  </a:srgbClr>
                </a:solidFill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rgbClr val="C0504D">
                    <a:lumMod val="75000"/>
                  </a:srgbClr>
                </a:solidFill>
                <a:cs typeface="Arial" panose="020B0604020202020204" pitchFamily="34" charset="0"/>
              </a:rPr>
            </a:br>
            <a:r>
              <a:rPr lang="en-US" b="1" i="1" dirty="0" smtClean="0">
                <a:solidFill>
                  <a:srgbClr val="0066FF"/>
                </a:solidFill>
                <a:cs typeface="Arial" charset="0"/>
              </a:rPr>
              <a:t>orel_ds91n@orel-region.ru</a:t>
            </a:r>
            <a:endParaRPr lang="ru-RU" b="1" i="1" dirty="0">
              <a:solidFill>
                <a:srgbClr val="0066FF"/>
              </a:solidFill>
              <a:cs typeface="Arial" charset="0"/>
            </a:endParaRPr>
          </a:p>
        </p:txBody>
      </p:sp>
      <p:pic>
        <p:nvPicPr>
          <p:cNvPr id="2" name="Picture 2" descr="H:\методические мероприятия\2023-2024\ИРО памяти Лабейкиной\банер\56dadaa0-b6da-4b00-b110-0527351b4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3038" y="2399013"/>
            <a:ext cx="2358403" cy="2339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559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https://sportishka.com/uploads/posts/2022-04/1650477601_5-sportishka-com-p-gorod-orel-dostoprimechatelnosti-krasivo-f-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929" b="6580"/>
          <a:stretch/>
        </p:blipFill>
        <p:spPr bwMode="auto">
          <a:xfrm>
            <a:off x="-3" y="-14636"/>
            <a:ext cx="12192003" cy="6858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Блок-схема: ручной ввод 15"/>
          <p:cNvSpPr/>
          <p:nvPr/>
        </p:nvSpPr>
        <p:spPr>
          <a:xfrm rot="16200000" flipV="1">
            <a:off x="-249755" y="252851"/>
            <a:ext cx="6873025" cy="637351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0 w 10000"/>
              <a:gd name="connsiteY0" fmla="*/ 60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0 w 10000"/>
              <a:gd name="connsiteY4" fmla="*/ 6015 h 10000"/>
              <a:gd name="connsiteX0" fmla="*/ 2 w 10002"/>
              <a:gd name="connsiteY0" fmla="*/ 4336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433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4336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9" y="8672"/>
                  <a:pt x="-5" y="5664"/>
                  <a:pt x="2" y="4336"/>
                </a:cubicBezTo>
                <a:close/>
              </a:path>
            </a:pathLst>
          </a:custGeom>
          <a:gradFill flip="none" rotWithShape="1">
            <a:gsLst>
              <a:gs pos="50000">
                <a:srgbClr val="1F3E83"/>
              </a:gs>
              <a:gs pos="73000">
                <a:srgbClr val="0196F0">
                  <a:shade val="67500"/>
                  <a:satMod val="115000"/>
                </a:srgbClr>
              </a:gs>
              <a:gs pos="100000">
                <a:srgbClr val="0196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18733" y="90686"/>
            <a:ext cx="1299871" cy="127606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618602" y="43072"/>
            <a:ext cx="3275462" cy="1312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bg1"/>
                </a:solidFill>
                <a:latin typeface="+mn-lt"/>
              </a:rPr>
              <a:t>Орловская область</a:t>
            </a:r>
            <a:endParaRPr lang="ru-R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Блок-схема: ручной ввод 15"/>
          <p:cNvSpPr/>
          <p:nvPr/>
        </p:nvSpPr>
        <p:spPr>
          <a:xfrm rot="16200000" flipH="1">
            <a:off x="5568730" y="220096"/>
            <a:ext cx="6873025" cy="637351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0 w 10000"/>
              <a:gd name="connsiteY0" fmla="*/ 60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0 w 10000"/>
              <a:gd name="connsiteY4" fmla="*/ 6015 h 10000"/>
              <a:gd name="connsiteX0" fmla="*/ 2 w 10002"/>
              <a:gd name="connsiteY0" fmla="*/ 4336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433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4336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9" y="8672"/>
                  <a:pt x="-5" y="5664"/>
                  <a:pt x="2" y="43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47" y="145270"/>
            <a:ext cx="1052571" cy="1052571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6884894" y="3323086"/>
            <a:ext cx="5307106" cy="15268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err="1" smtClean="0">
                <a:solidFill>
                  <a:srgbClr val="A80000"/>
                </a:solidFill>
                <a:latin typeface="+mn-lt"/>
              </a:rPr>
              <a:t>ПрофиТур</a:t>
            </a:r>
            <a:r>
              <a:rPr lang="ru-RU" sz="3200" dirty="0" smtClean="0">
                <a:solidFill>
                  <a:srgbClr val="A80000"/>
                </a:solidFill>
                <a:latin typeface="+mn-lt"/>
              </a:rPr>
              <a:t> </a:t>
            </a:r>
          </a:p>
          <a:p>
            <a:pPr algn="ctr"/>
            <a:r>
              <a:rPr lang="ru-RU" sz="3200" dirty="0" smtClean="0">
                <a:solidFill>
                  <a:srgbClr val="A80000"/>
                </a:solidFill>
                <a:latin typeface="+mn-lt"/>
              </a:rPr>
              <a:t>«Навигатор профессий для дошкольников: парикмахерское искусство»</a:t>
            </a:r>
            <a:endParaRPr lang="ru-RU" sz="3200" dirty="0">
              <a:solidFill>
                <a:srgbClr val="A80000"/>
              </a:solidFill>
              <a:latin typeface="+mn-lt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94738" y="5284455"/>
            <a:ext cx="5285071" cy="1496934"/>
          </a:xfrm>
          <a:prstGeom prst="roundRect">
            <a:avLst/>
          </a:prstGeom>
          <a:gradFill flip="none" rotWithShape="1">
            <a:gsLst>
              <a:gs pos="4000">
                <a:srgbClr val="0196F0"/>
              </a:gs>
              <a:gs pos="48000">
                <a:srgbClr val="1F3E83"/>
              </a:gs>
              <a:gs pos="85000">
                <a:srgbClr val="1F3E8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6780865" y="5631227"/>
            <a:ext cx="5070476" cy="683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bg1"/>
                </a:solidFill>
                <a:latin typeface="+mn-lt"/>
              </a:rPr>
              <a:t>Трубина Татьяна Григорьевна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+mn-lt"/>
              </a:rPr>
              <a:t>старший воспитатель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МБДОУ детского сада № 91 города Орла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-332786" y="2142479"/>
            <a:ext cx="4995336" cy="1304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СОВРЕМЕННАЯ ПРОФОРИЕНТАЦИЯ: </a:t>
            </a:r>
          </a:p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СИНТЕЗ ВОСПИТАНИЯ </a:t>
            </a:r>
          </a:p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И САМООПРЕДЕЛЕНИЯ</a:t>
            </a:r>
            <a:endParaRPr lang="ru-RU" sz="28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5221072"/>
            <a:ext cx="3973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ru-RU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«Августовское» совещание </a:t>
            </a:r>
          </a:p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работников образования </a:t>
            </a:r>
          </a:p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Орловской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области в 2024 году</a:t>
            </a:r>
            <a:endParaRPr lang="en-US" dirty="0">
              <a:solidFill>
                <a:schemeClr val="bg1"/>
              </a:solidFill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390264" y="412706"/>
            <a:ext cx="3595659" cy="663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244898"/>
                </a:solidFill>
                <a:latin typeface="+mn-lt"/>
                <a:cs typeface="Times New Roman" pitchFamily="18" charset="0"/>
              </a:rPr>
              <a:t>ДЕПАРТАМЕНТ ОБРАЗОВАНИЯ ОРЛОВСКОЙ ОБЛАСТИ</a:t>
            </a:r>
            <a:endParaRPr lang="ru-RU" sz="1800" dirty="0">
              <a:solidFill>
                <a:srgbClr val="244898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143465" y="1081250"/>
            <a:ext cx="3258258" cy="735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244898"/>
                </a:solidFill>
                <a:latin typeface="+mn-lt"/>
              </a:rPr>
              <a:t>БУ ОО ДПО «ИНСТИТУТ РАЗВИТИЯ ОБРАЗОВАНИЯ»</a:t>
            </a:r>
            <a:endParaRPr lang="ru-RU" sz="1800" dirty="0">
              <a:solidFill>
                <a:srgbClr val="244898"/>
              </a:solidFill>
              <a:latin typeface="+mn-lt"/>
            </a:endParaRPr>
          </a:p>
        </p:txBody>
      </p:sp>
      <p:pic>
        <p:nvPicPr>
          <p:cNvPr id="1026" name="Picture 2" descr="C:\Users\3\Documents\ФОТОШОП И ПРОЧЕЕ\Литвиновой\ВК материалы\ВК материалы\аватары-логотипы\логотип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50" y="3894218"/>
            <a:ext cx="1464815" cy="14648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8525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81025" y="134647"/>
            <a:ext cx="11633765" cy="1024197"/>
          </a:xfrm>
          <a:prstGeom prst="rect">
            <a:avLst/>
          </a:prstGeom>
          <a:gradFill flip="none" rotWithShape="1">
            <a:gsLst>
              <a:gs pos="43000">
                <a:srgbClr val="1F3E83"/>
              </a:gs>
              <a:gs pos="92000">
                <a:srgbClr val="0196F0">
                  <a:shade val="67500"/>
                  <a:satMod val="115000"/>
                </a:srgbClr>
              </a:gs>
              <a:gs pos="100000">
                <a:srgbClr val="0196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520888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dirty="0" smtClean="0">
                <a:solidFill>
                  <a:sysClr val="window" lastClr="FFFFFF"/>
                </a:solidFill>
              </a:rPr>
              <a:t>Профориентация </a:t>
            </a:r>
            <a:r>
              <a:rPr lang="ru-RU" sz="3600" dirty="0">
                <a:solidFill>
                  <a:sysClr val="window" lastClr="FFFFFF"/>
                </a:solidFill>
              </a:rPr>
              <a:t>дошкольников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sp>
        <p:nvSpPr>
          <p:cNvPr id="9" name="Прямоугольник с одним скругленным углом 8"/>
          <p:cNvSpPr/>
          <p:nvPr/>
        </p:nvSpPr>
        <p:spPr>
          <a:xfrm>
            <a:off x="5195455" y="1373512"/>
            <a:ext cx="6601096" cy="1169551"/>
          </a:xfrm>
          <a:prstGeom prst="round1Rect">
            <a:avLst/>
          </a:prstGeom>
          <a:ln w="1905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«Создание </a:t>
            </a:r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условий для воспитания здоровой, счастливой, свободной, ориентированной на труд </a:t>
            </a:r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личности»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 smtClean="0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i="1" dirty="0">
                <a:solidFill>
                  <a:prstClr val="black"/>
                </a:solidFill>
                <a:cs typeface="Arial" charset="0"/>
              </a:rPr>
              <a:t>Стратегия развития воспитания в РФ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08061" y="2770547"/>
            <a:ext cx="6096000" cy="1906905"/>
          </a:xfrm>
          <a:prstGeom prst="roundRect">
            <a:avLst/>
          </a:prstGeom>
          <a:ln w="19050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«Образование </a:t>
            </a:r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направлено на развитие личности,… формирование компетенций, необходимых для … осознанного выбора профессии и получение профессионального </a:t>
            </a:r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образования»</a:t>
            </a:r>
            <a:endParaRPr lang="ru-RU" b="1" dirty="0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i="1" dirty="0">
                <a:solidFill>
                  <a:prstClr val="black"/>
                </a:solidFill>
                <a:cs typeface="Arial" charset="0"/>
              </a:rPr>
              <a:t>Закон «Об образовании в РФ»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448003" y="4986638"/>
            <a:ext cx="6096000" cy="1600438"/>
          </a:xfrm>
          <a:prstGeom prst="round2DiagRect">
            <a:avLst/>
          </a:prstGeom>
          <a:ln w="190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«…</a:t>
            </a:r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ребенок обладает установкой положительного отношения </a:t>
            </a:r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к </a:t>
            </a:r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миру, к разным видам труда, другим людям и самому </a:t>
            </a:r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себе»</a:t>
            </a:r>
            <a:endParaRPr lang="ru-RU" b="1" dirty="0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i="1" dirty="0">
                <a:solidFill>
                  <a:prstClr val="black"/>
                </a:solidFill>
                <a:cs typeface="Arial" charset="0"/>
              </a:rPr>
              <a:t>ФГОС ДО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62" y="2543063"/>
            <a:ext cx="3929188" cy="235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44" y="1811910"/>
            <a:ext cx="1115724" cy="111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035" y="1811910"/>
            <a:ext cx="1187391" cy="110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5850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81025" y="134647"/>
            <a:ext cx="11633765" cy="1024197"/>
          </a:xfrm>
          <a:prstGeom prst="rect">
            <a:avLst/>
          </a:prstGeom>
          <a:gradFill flip="none" rotWithShape="1">
            <a:gsLst>
              <a:gs pos="43000">
                <a:srgbClr val="1F3E83"/>
              </a:gs>
              <a:gs pos="92000">
                <a:srgbClr val="0196F0">
                  <a:shade val="67500"/>
                  <a:satMod val="115000"/>
                </a:srgbClr>
              </a:gs>
              <a:gs pos="100000">
                <a:srgbClr val="0196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520888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dirty="0" smtClean="0">
                <a:solidFill>
                  <a:sysClr val="window" lastClr="FFFFFF"/>
                </a:solidFill>
              </a:rPr>
              <a:t>Профориентация </a:t>
            </a:r>
            <a:r>
              <a:rPr lang="ru-RU" sz="3600" dirty="0">
                <a:solidFill>
                  <a:sysClr val="window" lastClr="FFFFFF"/>
                </a:solidFill>
              </a:rPr>
              <a:t>дошкольников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874737" y="2020093"/>
            <a:ext cx="4943191" cy="3473291"/>
          </a:xfrm>
          <a:prstGeom prst="round2DiagRect">
            <a:avLst/>
          </a:prstGeom>
          <a:ln w="190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Профориентация в дошкольном образовании – </a:t>
            </a:r>
            <a:endParaRPr lang="ru-RU" b="1" dirty="0" smtClean="0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не </a:t>
            </a:r>
            <a:r>
              <a:rPr lang="ru-RU" b="1" i="1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выбор профессии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ребенком дошкольного возраста, </a:t>
            </a:r>
            <a:endParaRPr lang="ru-RU" dirty="0" smtClean="0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а </a:t>
            </a:r>
            <a:r>
              <a:rPr lang="ru-RU" b="1" i="1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формирование у него ценностно - смысловой компетенции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как запускающего механизма, который обеспечит успешное вхождение в социум и прямо или косвенно повлияет на его дальнейшее профессиональное самоопределение на следующей ступени </a:t>
            </a: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образования.</a:t>
            </a:r>
            <a:endParaRPr lang="ru-RU" i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62" y="1239474"/>
            <a:ext cx="6395875" cy="479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662" y="1404359"/>
            <a:ext cx="1328235" cy="188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0" y="4919214"/>
            <a:ext cx="1077803" cy="98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2948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25" y="134647"/>
            <a:ext cx="11633765" cy="1024197"/>
          </a:xfrm>
          <a:prstGeom prst="rect">
            <a:avLst/>
          </a:prstGeom>
          <a:gradFill flip="none" rotWithShape="1">
            <a:gsLst>
              <a:gs pos="43000">
                <a:srgbClr val="1F3E83"/>
              </a:gs>
              <a:gs pos="92000">
                <a:srgbClr val="0196F0">
                  <a:shade val="67500"/>
                  <a:satMod val="115000"/>
                </a:srgbClr>
              </a:gs>
              <a:gs pos="100000">
                <a:srgbClr val="0196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073598" y="134647"/>
            <a:ext cx="1024861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dirty="0" smtClean="0">
                <a:solidFill>
                  <a:sysClr val="window" lastClr="FFFFFF"/>
                </a:solidFill>
              </a:rPr>
              <a:t>Проблемы профориентации в детском саду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pic>
        <p:nvPicPr>
          <p:cNvPr id="8" name="Picture 217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1958286"/>
            <a:ext cx="3575294" cy="2681409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 bwMode="auto">
          <a:xfrm>
            <a:off x="4425003" y="1590781"/>
            <a:ext cx="7344502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marL="0" indent="0" algn="r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kern="0" dirty="0" smtClean="0">
                <a:solidFill>
                  <a:srgbClr val="27549D"/>
                </a:solidFill>
              </a:rPr>
              <a:t>Не </a:t>
            </a:r>
            <a:r>
              <a:rPr lang="ru-RU" sz="1800" kern="0" dirty="0">
                <a:solidFill>
                  <a:srgbClr val="27549D"/>
                </a:solidFill>
              </a:rPr>
              <a:t>отработана </a:t>
            </a:r>
            <a:endParaRPr lang="ru-RU" sz="1800" kern="0" dirty="0" smtClean="0">
              <a:solidFill>
                <a:srgbClr val="27549D"/>
              </a:solidFill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0" kern="0" dirty="0" smtClean="0">
                <a:solidFill>
                  <a:prstClr val="black"/>
                </a:solidFill>
              </a:rPr>
              <a:t>система </a:t>
            </a:r>
            <a:r>
              <a:rPr lang="ru-RU" sz="1800" b="0" kern="0" dirty="0">
                <a:solidFill>
                  <a:prstClr val="black"/>
                </a:solidFill>
              </a:rPr>
              <a:t>ознакомления дошкольников с миром профессий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4425003" y="3099537"/>
            <a:ext cx="7344502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marL="0" indent="0" algn="r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kern="0" dirty="0" smtClean="0">
                <a:solidFill>
                  <a:srgbClr val="27549D"/>
                </a:solidFill>
              </a:rPr>
              <a:t>Недостаточное</a:t>
            </a:r>
            <a:r>
              <a:rPr lang="ru-RU" sz="1800" b="0" kern="0" dirty="0" smtClean="0">
                <a:solidFill>
                  <a:prstClr val="black"/>
                </a:solidFill>
              </a:rPr>
              <a:t> </a:t>
            </a:r>
            <a:r>
              <a:rPr lang="ru-RU" sz="1800" kern="0" dirty="0" smtClean="0">
                <a:solidFill>
                  <a:srgbClr val="27549D"/>
                </a:solidFill>
              </a:rPr>
              <a:t>взаимодействие</a:t>
            </a:r>
            <a:r>
              <a:rPr lang="ru-RU" sz="1800" b="0" kern="0" dirty="0" smtClean="0">
                <a:solidFill>
                  <a:prstClr val="black"/>
                </a:solidFill>
              </a:rPr>
              <a:t> 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0" kern="0" dirty="0" smtClean="0">
                <a:solidFill>
                  <a:prstClr val="black"/>
                </a:solidFill>
              </a:rPr>
              <a:t>с семьей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4425003" y="2314135"/>
            <a:ext cx="7344502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marL="0" indent="0" algn="r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kern="0" dirty="0" smtClean="0">
                <a:solidFill>
                  <a:srgbClr val="27549D"/>
                </a:solidFill>
              </a:rPr>
              <a:t>Не </a:t>
            </a:r>
            <a:r>
              <a:rPr lang="ru-RU" sz="1800" kern="0" dirty="0">
                <a:solidFill>
                  <a:srgbClr val="27549D"/>
                </a:solidFill>
              </a:rPr>
              <a:t>в полной мере используются </a:t>
            </a:r>
            <a:endParaRPr lang="ru-RU" sz="1800" kern="0" dirty="0" smtClean="0">
              <a:solidFill>
                <a:srgbClr val="27549D"/>
              </a:solidFill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0" kern="0" dirty="0" smtClean="0">
                <a:solidFill>
                  <a:prstClr val="black"/>
                </a:solidFill>
              </a:rPr>
              <a:t>современные </a:t>
            </a:r>
            <a:r>
              <a:rPr lang="ru-RU" sz="1800" b="0" kern="0" dirty="0">
                <a:solidFill>
                  <a:prstClr val="black"/>
                </a:solidFill>
              </a:rPr>
              <a:t>педагогические </a:t>
            </a:r>
            <a:r>
              <a:rPr lang="ru-RU" sz="1800" b="0" kern="0" dirty="0" smtClean="0">
                <a:solidFill>
                  <a:prstClr val="black"/>
                </a:solidFill>
              </a:rPr>
              <a:t>технологии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4425003" y="3834549"/>
            <a:ext cx="7344502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marL="0" indent="0" algn="r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kern="0" dirty="0" smtClean="0">
                <a:solidFill>
                  <a:srgbClr val="27549D"/>
                </a:solidFill>
              </a:rPr>
              <a:t>Недостаточная </a:t>
            </a:r>
            <a:r>
              <a:rPr lang="ru-RU" sz="1800" kern="0" dirty="0">
                <a:solidFill>
                  <a:srgbClr val="27549D"/>
                </a:solidFill>
              </a:rPr>
              <a:t>оснащенность </a:t>
            </a:r>
            <a:endParaRPr lang="ru-RU" sz="1800" kern="0" dirty="0" smtClean="0">
              <a:solidFill>
                <a:srgbClr val="27549D"/>
              </a:solidFill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0" kern="0" dirty="0" smtClean="0">
                <a:solidFill>
                  <a:prstClr val="black"/>
                </a:solidFill>
              </a:rPr>
              <a:t>развивающей </a:t>
            </a:r>
            <a:r>
              <a:rPr lang="ru-RU" sz="1800" b="0" kern="0" dirty="0">
                <a:solidFill>
                  <a:prstClr val="black"/>
                </a:solidFill>
              </a:rPr>
              <a:t>предметно- пространственной </a:t>
            </a:r>
            <a:r>
              <a:rPr lang="ru-RU" sz="1800" b="0" kern="0" dirty="0" smtClean="0">
                <a:solidFill>
                  <a:prstClr val="black"/>
                </a:solidFill>
              </a:rPr>
              <a:t>среды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5003" y="463969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27549D"/>
                </a:solidFill>
              </a:rPr>
              <a:t>Нет нацеленности </a:t>
            </a:r>
            <a:endParaRPr lang="ru-RU" b="1" dirty="0" smtClean="0">
              <a:solidFill>
                <a:srgbClr val="27549D"/>
              </a:solidFill>
            </a:endParaRPr>
          </a:p>
          <a:p>
            <a:r>
              <a:rPr lang="ru-RU" dirty="0" smtClean="0"/>
              <a:t>на </a:t>
            </a:r>
            <a:r>
              <a:rPr lang="ru-RU" dirty="0"/>
              <a:t>современный региональный и муниципальный рынок труда</a:t>
            </a:r>
          </a:p>
        </p:txBody>
      </p:sp>
    </p:spTree>
    <p:extLst>
      <p:ext uri="{BB962C8B-B14F-4D97-AF65-F5344CB8AC3E}">
        <p14:creationId xmlns="" xmlns:p14="http://schemas.microsoft.com/office/powerpoint/2010/main" val="37231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381025" y="134647"/>
            <a:ext cx="11633765" cy="1024197"/>
          </a:xfrm>
          <a:prstGeom prst="rect">
            <a:avLst/>
          </a:prstGeom>
          <a:gradFill flip="none" rotWithShape="1">
            <a:gsLst>
              <a:gs pos="43000">
                <a:srgbClr val="1F3E83"/>
              </a:gs>
              <a:gs pos="92000">
                <a:srgbClr val="0196F0">
                  <a:shade val="67500"/>
                  <a:satMod val="115000"/>
                </a:srgbClr>
              </a:gs>
              <a:gs pos="100000">
                <a:srgbClr val="0196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454880" y="96665"/>
            <a:ext cx="114461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dirty="0">
                <a:solidFill>
                  <a:sysClr val="window" lastClr="FFFFFF"/>
                </a:solidFill>
              </a:rPr>
              <a:t>Условия реализации работы по ранней профориентации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pic>
        <p:nvPicPr>
          <p:cNvPr id="11" name="Picture 217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49" y="2091120"/>
            <a:ext cx="3795261" cy="2530174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8872396" y="1939131"/>
            <a:ext cx="7656" cy="377154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8" name="Прямоугольник 17"/>
          <p:cNvSpPr/>
          <p:nvPr/>
        </p:nvSpPr>
        <p:spPr>
          <a:xfrm rot="16200000">
            <a:off x="9722162" y="1242073"/>
            <a:ext cx="410332" cy="1893887"/>
          </a:xfrm>
          <a:prstGeom prst="rect">
            <a:avLst/>
          </a:prstGeom>
          <a:solidFill>
            <a:srgbClr val="00458E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458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9576220" y="2004351"/>
            <a:ext cx="587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25</a:t>
            </a:r>
            <a:r>
              <a:rPr lang="en-US" altLang="ru-RU" sz="1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%</a:t>
            </a:r>
            <a:endParaRPr lang="ru-RU" altLang="ru-RU" sz="18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10262119" y="2439021"/>
            <a:ext cx="1743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prstClr val="white"/>
                </a:solidFill>
                <a:cs typeface="Arial" panose="020B0604020202020204" pitchFamily="34" charset="0"/>
              </a:rPr>
              <a:t>411</a:t>
            </a: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10461348" y="4141549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>456</a:t>
            </a:r>
          </a:p>
        </p:txBody>
      </p:sp>
      <p:sp>
        <p:nvSpPr>
          <p:cNvPr id="30" name="TextBox 33"/>
          <p:cNvSpPr txBox="1">
            <a:spLocks noChangeArrowheads="1"/>
          </p:cNvSpPr>
          <p:nvPr/>
        </p:nvSpPr>
        <p:spPr bwMode="auto">
          <a:xfrm>
            <a:off x="9529770" y="4693284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>177</a:t>
            </a:r>
          </a:p>
        </p:txBody>
      </p:sp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9391604" y="5231396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>120</a:t>
            </a:r>
          </a:p>
        </p:txBody>
      </p:sp>
      <p:sp>
        <p:nvSpPr>
          <p:cNvPr id="32" name="TextBox 35"/>
          <p:cNvSpPr txBox="1">
            <a:spLocks noChangeArrowheads="1"/>
          </p:cNvSpPr>
          <p:nvPr/>
        </p:nvSpPr>
        <p:spPr bwMode="auto">
          <a:xfrm>
            <a:off x="11133656" y="3558724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>707</a:t>
            </a:r>
          </a:p>
        </p:txBody>
      </p:sp>
      <p:sp>
        <p:nvSpPr>
          <p:cNvPr id="34" name="TextBox 37"/>
          <p:cNvSpPr txBox="1">
            <a:spLocks noChangeArrowheads="1"/>
          </p:cNvSpPr>
          <p:nvPr/>
        </p:nvSpPr>
        <p:spPr bwMode="auto">
          <a:xfrm>
            <a:off x="5696136" y="1830168"/>
            <a:ext cx="30290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altLang="ru-RU" sz="18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современных </a:t>
            </a:r>
            <a:r>
              <a:rPr lang="ru-RU" altLang="ru-RU" sz="1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образовательных технологий </a:t>
            </a:r>
            <a:r>
              <a:rPr lang="ru-RU" altLang="ru-RU" sz="18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форм организации деятельности</a:t>
            </a:r>
          </a:p>
        </p:txBody>
      </p:sp>
      <p:sp>
        <p:nvSpPr>
          <p:cNvPr id="37" name="TextBox 50"/>
          <p:cNvSpPr txBox="1">
            <a:spLocks noChangeArrowheads="1"/>
          </p:cNvSpPr>
          <p:nvPr/>
        </p:nvSpPr>
        <p:spPr bwMode="auto">
          <a:xfrm>
            <a:off x="5324908" y="3062872"/>
            <a:ext cx="34003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Специальная </a:t>
            </a:r>
            <a:r>
              <a:rPr lang="ru-RU" altLang="ru-RU" sz="18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altLang="ru-RU" sz="1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РППС </a:t>
            </a:r>
            <a:r>
              <a:rPr lang="ru-RU" altLang="ru-RU" sz="18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(развивающей </a:t>
            </a:r>
            <a:r>
              <a:rPr lang="ru-RU" altLang="ru-RU" sz="18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предметно-пространственной </a:t>
            </a:r>
            <a:r>
              <a:rPr lang="ru-RU" altLang="ru-RU" sz="18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среды)</a:t>
            </a:r>
            <a:endParaRPr lang="ru-RU" altLang="ru-RU" sz="18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50"/>
          <p:cNvSpPr txBox="1">
            <a:spLocks noChangeArrowheads="1"/>
          </p:cNvSpPr>
          <p:nvPr/>
        </p:nvSpPr>
        <p:spPr bwMode="auto">
          <a:xfrm>
            <a:off x="5324908" y="3986202"/>
            <a:ext cx="34003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Взаимодействие </a:t>
            </a:r>
            <a:r>
              <a:rPr lang="ru-RU" altLang="ru-RU" sz="18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 родителями</a:t>
            </a:r>
          </a:p>
        </p:txBody>
      </p:sp>
      <p:sp>
        <p:nvSpPr>
          <p:cNvPr id="40" name="TextBox 50"/>
          <p:cNvSpPr txBox="1">
            <a:spLocks noChangeArrowheads="1"/>
          </p:cNvSpPr>
          <p:nvPr/>
        </p:nvSpPr>
        <p:spPr bwMode="auto">
          <a:xfrm>
            <a:off x="5324908" y="5416062"/>
            <a:ext cx="34003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Социальное партнерство</a:t>
            </a:r>
            <a:endParaRPr lang="ru-RU" altLang="ru-RU" sz="18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50"/>
          <p:cNvSpPr txBox="1">
            <a:spLocks noChangeArrowheads="1"/>
          </p:cNvSpPr>
          <p:nvPr/>
        </p:nvSpPr>
        <p:spPr bwMode="auto">
          <a:xfrm>
            <a:off x="5429756" y="4391094"/>
            <a:ext cx="34003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Методическое сопровождение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профессиональной деятельности педагогов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49249" y="4852759"/>
            <a:ext cx="17091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rgbClr val="A71515"/>
                </a:solidFill>
                <a:latin typeface="+mn-lt"/>
                <a:cs typeface="Arial" charset="0"/>
              </a:rPr>
              <a:t>100</a:t>
            </a:r>
            <a:r>
              <a:rPr lang="ru-RU" sz="4400" b="1" dirty="0" smtClean="0">
                <a:solidFill>
                  <a:srgbClr val="A71515"/>
                </a:solidFill>
                <a:latin typeface="+mn-lt"/>
                <a:cs typeface="Arial" charset="0"/>
              </a:rPr>
              <a:t>% </a:t>
            </a:r>
            <a:r>
              <a:rPr lang="ru-RU" sz="4400" b="1" dirty="0" smtClean="0">
                <a:solidFill>
                  <a:srgbClr val="A71515"/>
                </a:solidFill>
                <a:cs typeface="Arial" charset="0"/>
              </a:rPr>
              <a:t> </a:t>
            </a:r>
            <a:endParaRPr lang="ru-RU" sz="4400" dirty="0">
              <a:solidFill>
                <a:srgbClr val="A71515"/>
              </a:solidFill>
              <a:cs typeface="Arial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137416" y="4815897"/>
            <a:ext cx="3558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srgbClr val="00458E"/>
                </a:solidFill>
                <a:cs typeface="Arial" charset="0"/>
              </a:rPr>
              <a:t>Успешная ранняя профориентация</a:t>
            </a:r>
            <a:endParaRPr lang="ru-RU" sz="2400" b="1" i="1" dirty="0">
              <a:solidFill>
                <a:srgbClr val="00458E"/>
              </a:solidFill>
              <a:cs typeface="Arial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6200000">
            <a:off x="9727457" y="2409264"/>
            <a:ext cx="410332" cy="1893887"/>
          </a:xfrm>
          <a:prstGeom prst="rect">
            <a:avLst/>
          </a:prstGeom>
          <a:solidFill>
            <a:srgbClr val="00458E"/>
          </a:solidFill>
          <a:ln w="25400" cap="flat" cmpd="sng" algn="ctr">
            <a:noFill/>
            <a:prstDash val="solid"/>
          </a:ln>
          <a:effectLst/>
        </p:spPr>
        <p:txBody>
          <a:bodyPr vert="vert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prstClr val="white"/>
                </a:solidFill>
                <a:cs typeface="Arial" panose="020B0604020202020204" pitchFamily="34" charset="0"/>
              </a:rPr>
              <a:t>25</a:t>
            </a:r>
            <a:r>
              <a:rPr lang="en-US" altLang="ru-RU" b="1" dirty="0" smtClean="0">
                <a:solidFill>
                  <a:prstClr val="white"/>
                </a:solidFill>
                <a:cs typeface="Arial" panose="020B0604020202020204" pitchFamily="34" charset="0"/>
              </a:rPr>
              <a:t>%</a:t>
            </a:r>
            <a:endParaRPr lang="ru-RU" altLang="ru-RU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16200000">
            <a:off x="9741310" y="3203424"/>
            <a:ext cx="410332" cy="1893887"/>
          </a:xfrm>
          <a:prstGeom prst="rect">
            <a:avLst/>
          </a:prstGeom>
          <a:solidFill>
            <a:srgbClr val="00458E"/>
          </a:solidFill>
          <a:ln w="25400" cap="flat" cmpd="sng" algn="ctr">
            <a:noFill/>
            <a:prstDash val="solid"/>
          </a:ln>
          <a:effectLst/>
        </p:spPr>
        <p:txBody>
          <a:bodyPr vert="vert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kern="0" dirty="0" smtClean="0">
              <a:solidFill>
                <a:srgbClr val="00458E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prstClr val="white"/>
                </a:solidFill>
                <a:cs typeface="Arial" panose="020B0604020202020204" pitchFamily="34" charset="0"/>
              </a:rPr>
              <a:t>25</a:t>
            </a:r>
            <a:r>
              <a:rPr lang="en-US" altLang="ru-RU" b="1" dirty="0" smtClean="0">
                <a:solidFill>
                  <a:prstClr val="white"/>
                </a:solidFill>
                <a:cs typeface="Arial" panose="020B0604020202020204" pitchFamily="34" charset="0"/>
              </a:rPr>
              <a:t>%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srgbClr val="00458E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 rot="16200000">
            <a:off x="9744159" y="3769103"/>
            <a:ext cx="410332" cy="1893887"/>
          </a:xfrm>
          <a:prstGeom prst="rect">
            <a:avLst/>
          </a:prstGeom>
          <a:solidFill>
            <a:srgbClr val="00458E"/>
          </a:solidFill>
          <a:ln w="25400" cap="flat" cmpd="sng" algn="ctr">
            <a:noFill/>
            <a:prstDash val="solid"/>
          </a:ln>
          <a:effectLst/>
        </p:spPr>
        <p:txBody>
          <a:bodyPr vert="vert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prstClr val="white"/>
                </a:solidFill>
                <a:cs typeface="Arial" panose="020B0604020202020204" pitchFamily="34" charset="0"/>
              </a:rPr>
              <a:t>20</a:t>
            </a:r>
            <a:r>
              <a:rPr lang="en-US" altLang="ru-RU" b="1" dirty="0">
                <a:solidFill>
                  <a:prstClr val="white"/>
                </a:solidFill>
                <a:cs typeface="Arial" panose="020B0604020202020204" pitchFamily="34" charset="0"/>
              </a:rPr>
              <a:t>%</a:t>
            </a:r>
            <a:endParaRPr lang="ru-RU" altLang="ru-RU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16200000">
            <a:off x="9772558" y="4579066"/>
            <a:ext cx="410332" cy="1893887"/>
          </a:xfrm>
          <a:prstGeom prst="rect">
            <a:avLst/>
          </a:prstGeom>
          <a:solidFill>
            <a:srgbClr val="00458E"/>
          </a:solidFill>
          <a:ln w="25400" cap="flat" cmpd="sng" algn="ctr">
            <a:noFill/>
            <a:prstDash val="solid"/>
          </a:ln>
          <a:effectLst/>
        </p:spPr>
        <p:txBody>
          <a:bodyPr vert="vert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prstClr val="white"/>
                </a:solidFill>
                <a:cs typeface="Arial" panose="020B0604020202020204" pitchFamily="34" charset="0"/>
              </a:rPr>
              <a:t>5</a:t>
            </a:r>
            <a:r>
              <a:rPr lang="en-US" altLang="ru-RU" b="1" dirty="0" smtClean="0">
                <a:solidFill>
                  <a:prstClr val="white"/>
                </a:solidFill>
                <a:cs typeface="Arial" panose="020B0604020202020204" pitchFamily="34" charset="0"/>
              </a:rPr>
              <a:t>%</a:t>
            </a:r>
            <a:endParaRPr lang="ru-RU" altLang="ru-RU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023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25" y="134647"/>
            <a:ext cx="11633765" cy="1024197"/>
          </a:xfrm>
          <a:prstGeom prst="rect">
            <a:avLst/>
          </a:prstGeom>
          <a:gradFill flip="none" rotWithShape="1">
            <a:gsLst>
              <a:gs pos="43000">
                <a:srgbClr val="1F3E83"/>
              </a:gs>
              <a:gs pos="92000">
                <a:srgbClr val="0196F0">
                  <a:shade val="67500"/>
                  <a:satMod val="115000"/>
                </a:srgbClr>
              </a:gs>
              <a:gs pos="100000">
                <a:srgbClr val="0196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073598" y="218120"/>
            <a:ext cx="1024861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dirty="0">
                <a:solidFill>
                  <a:sysClr val="window" lastClr="FFFFFF"/>
                </a:solidFill>
              </a:rPr>
              <a:t>Формирование у дошкольников компетенции </a:t>
            </a:r>
          </a:p>
          <a:p>
            <a:pPr lvl="0">
              <a:defRPr/>
            </a:pPr>
            <a:r>
              <a:rPr lang="ru-RU" sz="3600" dirty="0">
                <a:solidFill>
                  <a:sysClr val="window" lastClr="FFFFFF"/>
                </a:solidFill>
              </a:rPr>
              <a:t>«парикмахерское искусство»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4425003" y="1590781"/>
            <a:ext cx="7344502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marL="0" indent="0" algn="r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4425003" y="3099537"/>
            <a:ext cx="7344502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marL="0" indent="0" algn="r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4425003" y="2314135"/>
            <a:ext cx="7344502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marL="0" indent="0" algn="r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4425003" y="3834549"/>
            <a:ext cx="7344502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marL="0" indent="0" algn="r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47610" y="1386783"/>
            <a:ext cx="4500594" cy="1162453"/>
          </a:xfrm>
          <a:prstGeom prst="round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Цель: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Расширить знания и представления о 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профессии парикмахер,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ее профессиональных компетенциях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2784475"/>
            <a:ext cx="83502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Шестиугольник 12"/>
          <p:cNvSpPr/>
          <p:nvPr/>
        </p:nvSpPr>
        <p:spPr>
          <a:xfrm>
            <a:off x="1380229" y="2681641"/>
            <a:ext cx="3214710" cy="2500330"/>
          </a:xfrm>
          <a:prstGeom prst="hexagon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ОБУЧЕНИЕ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Формировать  познавательную активность,  представления о профессии «парикмахер».</a:t>
            </a:r>
          </a:p>
        </p:txBody>
      </p:sp>
      <p:sp>
        <p:nvSpPr>
          <p:cNvPr id="18" name="Шестиугольник 17"/>
          <p:cNvSpPr/>
          <p:nvPr/>
        </p:nvSpPr>
        <p:spPr>
          <a:xfrm>
            <a:off x="4697709" y="3834549"/>
            <a:ext cx="3000396" cy="2428892"/>
          </a:xfrm>
          <a:prstGeom prst="hexagon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</a:rPr>
              <a:t>РАЗВИТИЕ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Развивать пространственное и образное мышления, внимание, память, зрительное восприятие, мелкую моторику.  </a:t>
            </a:r>
          </a:p>
        </p:txBody>
      </p:sp>
      <p:sp>
        <p:nvSpPr>
          <p:cNvPr id="19" name="Шестиугольник 18"/>
          <p:cNvSpPr/>
          <p:nvPr/>
        </p:nvSpPr>
        <p:spPr>
          <a:xfrm>
            <a:off x="7949921" y="2669655"/>
            <a:ext cx="3161424" cy="2588931"/>
          </a:xfrm>
          <a:prstGeom prst="hexagon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</a:rPr>
              <a:t>ВОСПИТАНИЕ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Активизировать ребенка в процессе становления его как личности. Воспитывать уважение к профессии «парикмахер»,  коммуникативные  качества.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049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25" y="134647"/>
            <a:ext cx="11633765" cy="1024197"/>
          </a:xfrm>
          <a:prstGeom prst="rect">
            <a:avLst/>
          </a:prstGeom>
          <a:gradFill flip="none" rotWithShape="1">
            <a:gsLst>
              <a:gs pos="43000">
                <a:srgbClr val="1F3E83"/>
              </a:gs>
              <a:gs pos="92000">
                <a:srgbClr val="0196F0">
                  <a:shade val="67500"/>
                  <a:satMod val="115000"/>
                </a:srgbClr>
              </a:gs>
              <a:gs pos="100000">
                <a:srgbClr val="0196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073598" y="218120"/>
            <a:ext cx="1024861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dirty="0">
                <a:solidFill>
                  <a:sysClr val="window" lastClr="FFFFFF"/>
                </a:solidFill>
              </a:rPr>
              <a:t>Формирование у дошкольников компетенции </a:t>
            </a:r>
          </a:p>
          <a:p>
            <a:pPr lvl="0">
              <a:defRPr/>
            </a:pPr>
            <a:r>
              <a:rPr lang="ru-RU" sz="3600" dirty="0">
                <a:solidFill>
                  <a:sysClr val="window" lastClr="FFFFFF"/>
                </a:solidFill>
              </a:rPr>
              <a:t>«парикмахерское искусство</a:t>
            </a:r>
            <a:r>
              <a:rPr lang="ru-RU" sz="3600" dirty="0" smtClean="0">
                <a:solidFill>
                  <a:sysClr val="window" lastClr="FFFFFF"/>
                </a:solidFill>
              </a:rPr>
              <a:t>»</a:t>
            </a:r>
            <a:endParaRPr lang="ru-RU" sz="3600" dirty="0">
              <a:solidFill>
                <a:sysClr val="window" lastClr="FFFFFF"/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4425003" y="1590781"/>
            <a:ext cx="7344502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marL="0" indent="0" algn="r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1491143" y="2486240"/>
            <a:ext cx="7344502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marL="0" indent="0" algn="r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b="0" kern="0" dirty="0" smtClean="0">
              <a:solidFill>
                <a:prstClr val="black"/>
              </a:solidFill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0" kern="0" dirty="0" smtClean="0">
                <a:solidFill>
                  <a:prstClr val="black"/>
                </a:solidFill>
              </a:rPr>
              <a:t>  </a:t>
            </a:r>
            <a:endParaRPr lang="ru-RU" sz="1800" kern="0" dirty="0">
              <a:solidFill>
                <a:srgbClr val="1F3E83"/>
              </a:solidFill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4425003" y="3834549"/>
            <a:ext cx="7344502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marL="0" indent="0" algn="r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5" y="218120"/>
            <a:ext cx="83502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035046" y="1555590"/>
            <a:ext cx="5601198" cy="646331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>
                <a:solidFill>
                  <a:srgbClr val="A71515"/>
                </a:solidFill>
                <a:cs typeface="Arial" charset="0"/>
              </a:rPr>
              <a:t>Игровые </a:t>
            </a:r>
            <a:r>
              <a:rPr lang="ru-RU" sz="1800" b="1" dirty="0" smtClean="0">
                <a:solidFill>
                  <a:srgbClr val="A71515"/>
                </a:solidFill>
                <a:cs typeface="Arial" charset="0"/>
              </a:rPr>
              <a:t>технологии: </a:t>
            </a:r>
            <a:r>
              <a:rPr lang="ru-RU" sz="1800" dirty="0" smtClean="0">
                <a:solidFill>
                  <a:schemeClr val="tx1"/>
                </a:solidFill>
                <a:cs typeface="Arial" charset="0"/>
              </a:rPr>
              <a:t>дидактические, сюжетно-ролевые игры</a:t>
            </a:r>
            <a:endParaRPr lang="ru-RU" sz="18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5013" y="2446916"/>
            <a:ext cx="5601198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>
                <a:solidFill>
                  <a:srgbClr val="A71515"/>
                </a:solidFill>
                <a:cs typeface="Arial" charset="0"/>
              </a:rPr>
              <a:t>Технология </a:t>
            </a:r>
            <a:r>
              <a:rPr lang="ru-RU" sz="1800" b="1" dirty="0" smtClean="0">
                <a:solidFill>
                  <a:srgbClr val="A71515"/>
                </a:solidFill>
                <a:cs typeface="Arial" charset="0"/>
              </a:rPr>
              <a:t>макетирования: </a:t>
            </a:r>
            <a:r>
              <a:rPr lang="ru-RU" sz="1800" dirty="0" smtClean="0">
                <a:solidFill>
                  <a:schemeClr val="tx1"/>
                </a:solidFill>
                <a:cs typeface="Arial" charset="0"/>
              </a:rPr>
              <a:t>создание </a:t>
            </a:r>
            <a:r>
              <a:rPr lang="ru-RU" sz="1800" dirty="0">
                <a:solidFill>
                  <a:schemeClr val="tx1"/>
                </a:solidFill>
                <a:cs typeface="Arial" charset="0"/>
              </a:rPr>
              <a:t>моделей, представляющих собой уменьшенные </a:t>
            </a:r>
            <a:r>
              <a:rPr lang="ru-RU" sz="1800" dirty="0" smtClean="0">
                <a:solidFill>
                  <a:schemeClr val="tx1"/>
                </a:solidFill>
                <a:cs typeface="Arial" charset="0"/>
              </a:rPr>
              <a:t>объекты «Парикмахерской», «Салонов красоты»</a:t>
            </a:r>
            <a:endParaRPr lang="ru-RU" sz="18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07396" y="3729167"/>
            <a:ext cx="5597728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srgbClr val="C00000"/>
                </a:solidFill>
                <a:cs typeface="Arial" charset="0"/>
              </a:rPr>
              <a:t>Проектные </a:t>
            </a:r>
            <a:r>
              <a:rPr lang="ru-RU" sz="1800" dirty="0" smtClean="0">
                <a:solidFill>
                  <a:srgbClr val="C00000"/>
                </a:solidFill>
                <a:cs typeface="Arial" charset="0"/>
              </a:rPr>
              <a:t>технологии: </a:t>
            </a:r>
            <a:r>
              <a:rPr lang="ru-RU" sz="1800" b="0" dirty="0" smtClean="0">
                <a:solidFill>
                  <a:schemeClr val="tx1"/>
                </a:solidFill>
                <a:cs typeface="Arial" charset="0"/>
              </a:rPr>
              <a:t>экскурсии</a:t>
            </a:r>
            <a:r>
              <a:rPr lang="ru-RU" sz="1800" b="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, чтение художественной литературы, продуктивные виды деятельности, викторины</a:t>
            </a:r>
            <a:endParaRPr lang="ru-RU" sz="1800" b="0" dirty="0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07396" y="4372561"/>
            <a:ext cx="4548187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b="0" dirty="0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007337" y="5085774"/>
            <a:ext cx="5601198" cy="64633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A71515"/>
                </a:solidFill>
                <a:cs typeface="Arial" charset="0"/>
              </a:rPr>
              <a:t>Цифровые технологии: </a:t>
            </a:r>
            <a:r>
              <a:rPr lang="ru-RU" dirty="0" smtClean="0">
                <a:solidFill>
                  <a:prstClr val="black"/>
                </a:solidFill>
                <a:cs typeface="Arial" charset="0"/>
              </a:rPr>
              <a:t>презентации, интерактивные игры, виртуальные экскурсии и т.д.</a:t>
            </a:r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3" name="Рисунок 12" descr="1684337243_polinka-top-p-strelka-vverkh-kartinka-vkontakte-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55" y="1260763"/>
            <a:ext cx="4628464" cy="447095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80110" y="5752006"/>
            <a:ext cx="1631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cs typeface="Arial" charset="0"/>
              </a:rPr>
              <a:t>Подготовительный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cs typeface="Arial" charset="0"/>
              </a:rPr>
              <a:t>этап</a:t>
            </a:r>
            <a:endParaRPr lang="ru-RU" sz="1400" dirty="0">
              <a:cs typeface="Arial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290946" y="576832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cs typeface="Arial" charset="0"/>
              </a:rPr>
              <a:t>Практический</a:t>
            </a:r>
            <a:endParaRPr lang="ru-RU" sz="1400" dirty="0" smtClean="0"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cs typeface="Arial" charset="0"/>
              </a:rPr>
              <a:t>этап</a:t>
            </a:r>
            <a:endParaRPr lang="ru-RU" sz="1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648692" y="576832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err="1" smtClean="0">
                <a:cs typeface="Arial" charset="0"/>
              </a:rPr>
              <a:t>Аналитическо</a:t>
            </a:r>
            <a:r>
              <a:rPr lang="ru-RU" sz="1400" dirty="0" smtClean="0">
                <a:cs typeface="Arial" charset="0"/>
              </a:rPr>
              <a:t> –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cs typeface="Arial" charset="0"/>
              </a:rPr>
              <a:t>презентационный этап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155691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81025" y="134647"/>
            <a:ext cx="11633765" cy="1024197"/>
          </a:xfrm>
          <a:prstGeom prst="rect">
            <a:avLst/>
          </a:prstGeom>
          <a:gradFill flip="none" rotWithShape="1">
            <a:gsLst>
              <a:gs pos="43000">
                <a:srgbClr val="1F3E83"/>
              </a:gs>
              <a:gs pos="92000">
                <a:srgbClr val="0196F0">
                  <a:shade val="67500"/>
                  <a:satMod val="115000"/>
                </a:srgbClr>
              </a:gs>
              <a:gs pos="100000">
                <a:srgbClr val="0196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576307" y="262919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  <a:p>
            <a:pPr lvl="0"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Arial" pitchFamily="34" charset="0"/>
              </a:rPr>
              <a:t>Парикмахерское искусство.</a:t>
            </a:r>
            <a:r>
              <a:rPr sz="3600" b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endParaRPr sz="3600" b="1" smtClean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lvl="0">
              <a:defRPr/>
            </a:pPr>
            <a:r>
              <a:rPr sz="2400" b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Подготовительный </a:t>
            </a:r>
            <a:r>
              <a:rPr sz="2400" b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этап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95827" y="1690222"/>
            <a:ext cx="3013337" cy="646331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 smtClean="0">
                <a:solidFill>
                  <a:srgbClr val="A71515"/>
                </a:solidFill>
                <a:cs typeface="Arial" charset="0"/>
              </a:rPr>
              <a:t>Знакомство с профессией: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  <a:cs typeface="Arial" charset="0"/>
              </a:rPr>
              <a:t>история возникновения</a:t>
            </a:r>
            <a:endParaRPr lang="ru-RU" sz="18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46" name="Picture 4" descr="http://adamsmanor.net/wp-content/uploads/2018/04/pen-paper-icon-pngcreate-icon-free-png-and-vector-of-pen-paper-icon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27" y="1229491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6007396" y="4372561"/>
            <a:ext cx="4548187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b="0" dirty="0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</p:txBody>
      </p:sp>
      <p:pic>
        <p:nvPicPr>
          <p:cNvPr id="52" name="Picture 4" descr="http://adamsmanor.net/wp-content/uploads/2018/04/pen-paper-icon-pngcreate-icon-free-png-and-vector-of-pen-paper-icon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27" y="3540256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4495827" y="3937822"/>
            <a:ext cx="3144215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 smtClean="0">
                <a:solidFill>
                  <a:srgbClr val="A71515"/>
                </a:solidFill>
                <a:cs typeface="Arial" charset="0"/>
              </a:rPr>
              <a:t>Знакомство с профессией: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  <a:cs typeface="Arial" charset="0"/>
              </a:rPr>
              <a:t>создание РППС</a:t>
            </a:r>
            <a:endParaRPr lang="ru-RU" sz="18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8" name="Picture 2" descr="C:\Users\Grand\Downloads\WhatsApp Image 2022-05-18 at 12.49.06.jpeg"/>
          <p:cNvPicPr>
            <a:picLocks noChangeAspect="1" noChangeArrowheads="1"/>
          </p:cNvPicPr>
          <p:nvPr/>
        </p:nvPicPr>
        <p:blipFill>
          <a:blip r:embed="rId3"/>
          <a:srcRect l="8696" t="35564" r="13961" b="8749"/>
          <a:stretch>
            <a:fillRect/>
          </a:stretch>
        </p:blipFill>
        <p:spPr bwMode="auto">
          <a:xfrm>
            <a:off x="464153" y="1201885"/>
            <a:ext cx="4031674" cy="23383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2" descr="C:\Users\Grand\Downloads\1 -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152" y="3864106"/>
            <a:ext cx="4000627" cy="26358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689" y="1257632"/>
            <a:ext cx="3636115" cy="2282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314" y="3661555"/>
            <a:ext cx="2406899" cy="2765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61" y="217326"/>
            <a:ext cx="83502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6000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552</Words>
  <Application>Microsoft Office PowerPoint</Application>
  <PresentationFormat>Произвольный</PresentationFormat>
  <Paragraphs>147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5_Тема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Grand</cp:lastModifiedBy>
  <cp:revision>51</cp:revision>
  <dcterms:created xsi:type="dcterms:W3CDTF">2021-08-11T07:30:18Z</dcterms:created>
  <dcterms:modified xsi:type="dcterms:W3CDTF">2024-08-20T08:38:55Z</dcterms:modified>
</cp:coreProperties>
</file>